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56" r:id="rId2"/>
    <p:sldId id="257"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751"/>
  </p:normalViewPr>
  <p:slideViewPr>
    <p:cSldViewPr snapToGrid="0" snapToObjects="1">
      <p:cViewPr>
        <p:scale>
          <a:sx n="127" d="100"/>
          <a:sy n="127" d="100"/>
        </p:scale>
        <p:origin x="1576" y="-39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9D60A7-0391-9744-9D53-B4B55000EC2A}" type="datetimeFigureOut">
              <a:rPr lang="en-GB" smtClean="0"/>
              <a:t>29/06/2022</a:t>
            </a:fld>
            <a:endParaRPr lang="en-GB"/>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81D02A-CB8B-5F49-85C4-F9FA939CE45A}" type="slidenum">
              <a:rPr lang="en-GB" smtClean="0"/>
              <a:t>‹#›</a:t>
            </a:fld>
            <a:endParaRPr lang="en-GB"/>
          </a:p>
        </p:txBody>
      </p:sp>
    </p:spTree>
    <p:extLst>
      <p:ext uri="{BB962C8B-B14F-4D97-AF65-F5344CB8AC3E}">
        <p14:creationId xmlns:p14="http://schemas.microsoft.com/office/powerpoint/2010/main" val="36503604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5"/>
          </p:nvPr>
        </p:nvSpPr>
        <p:spPr/>
        <p:txBody>
          <a:bodyPr/>
          <a:lstStyle/>
          <a:p>
            <a:fld id="{4981D02A-CB8B-5F49-85C4-F9FA939CE45A}" type="slidenum">
              <a:rPr lang="en-GB" smtClean="0"/>
              <a:t>1</a:t>
            </a:fld>
            <a:endParaRPr lang="en-GB"/>
          </a:p>
        </p:txBody>
      </p:sp>
    </p:spTree>
    <p:extLst>
      <p:ext uri="{BB962C8B-B14F-4D97-AF65-F5344CB8AC3E}">
        <p14:creationId xmlns:p14="http://schemas.microsoft.com/office/powerpoint/2010/main" val="35317783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FE407062-D193-B24E-A0AC-5EC61DDF5483}" type="datetimeFigureOut">
              <a:rPr lang="en-GB" smtClean="0"/>
              <a:t>29/06/2022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A11F10-4705-464C-8CB7-DD272C20BA69}" type="slidenum">
              <a:rPr lang="en-GB" smtClean="0"/>
              <a:t>‹#›</a:t>
            </a:fld>
            <a:endParaRPr lang="en-GB"/>
          </a:p>
        </p:txBody>
      </p:sp>
    </p:spTree>
    <p:extLst>
      <p:ext uri="{BB962C8B-B14F-4D97-AF65-F5344CB8AC3E}">
        <p14:creationId xmlns:p14="http://schemas.microsoft.com/office/powerpoint/2010/main" val="18211952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E407062-D193-B24E-A0AC-5EC61DDF5483}" type="datetimeFigureOut">
              <a:rPr lang="en-GB" smtClean="0"/>
              <a:t>29/06/2022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A11F10-4705-464C-8CB7-DD272C20BA69}" type="slidenum">
              <a:rPr lang="en-GB" smtClean="0"/>
              <a:t>‹#›</a:t>
            </a:fld>
            <a:endParaRPr lang="en-GB"/>
          </a:p>
        </p:txBody>
      </p:sp>
    </p:spTree>
    <p:extLst>
      <p:ext uri="{BB962C8B-B14F-4D97-AF65-F5344CB8AC3E}">
        <p14:creationId xmlns:p14="http://schemas.microsoft.com/office/powerpoint/2010/main" val="35869148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E407062-D193-B24E-A0AC-5EC61DDF5483}" type="datetimeFigureOut">
              <a:rPr lang="en-GB" smtClean="0"/>
              <a:t>29/06/2022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A11F10-4705-464C-8CB7-DD272C20BA69}" type="slidenum">
              <a:rPr lang="en-GB" smtClean="0"/>
              <a:t>‹#›</a:t>
            </a:fld>
            <a:endParaRPr lang="en-GB"/>
          </a:p>
        </p:txBody>
      </p:sp>
    </p:spTree>
    <p:extLst>
      <p:ext uri="{BB962C8B-B14F-4D97-AF65-F5344CB8AC3E}">
        <p14:creationId xmlns:p14="http://schemas.microsoft.com/office/powerpoint/2010/main" val="1065605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E407062-D193-B24E-A0AC-5EC61DDF5483}" type="datetimeFigureOut">
              <a:rPr lang="en-GB" smtClean="0"/>
              <a:t>29/06/2022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A11F10-4705-464C-8CB7-DD272C20BA69}" type="slidenum">
              <a:rPr lang="en-GB" smtClean="0"/>
              <a:t>‹#›</a:t>
            </a:fld>
            <a:endParaRPr lang="en-GB"/>
          </a:p>
        </p:txBody>
      </p:sp>
    </p:spTree>
    <p:extLst>
      <p:ext uri="{BB962C8B-B14F-4D97-AF65-F5344CB8AC3E}">
        <p14:creationId xmlns:p14="http://schemas.microsoft.com/office/powerpoint/2010/main" val="398784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E407062-D193-B24E-A0AC-5EC61DDF5483}" type="datetimeFigureOut">
              <a:rPr lang="en-GB" smtClean="0"/>
              <a:t>29/06/2022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2A11F10-4705-464C-8CB7-DD272C20BA69}" type="slidenum">
              <a:rPr lang="en-GB" smtClean="0"/>
              <a:t>‹#›</a:t>
            </a:fld>
            <a:endParaRPr lang="en-GB"/>
          </a:p>
        </p:txBody>
      </p:sp>
    </p:spTree>
    <p:extLst>
      <p:ext uri="{BB962C8B-B14F-4D97-AF65-F5344CB8AC3E}">
        <p14:creationId xmlns:p14="http://schemas.microsoft.com/office/powerpoint/2010/main" val="1294210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FE407062-D193-B24E-A0AC-5EC61DDF5483}" type="datetimeFigureOut">
              <a:rPr lang="en-GB" smtClean="0"/>
              <a:t>29/06/2022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A11F10-4705-464C-8CB7-DD272C20BA69}" type="slidenum">
              <a:rPr lang="en-GB" smtClean="0"/>
              <a:t>‹#›</a:t>
            </a:fld>
            <a:endParaRPr lang="en-GB"/>
          </a:p>
        </p:txBody>
      </p:sp>
    </p:spTree>
    <p:extLst>
      <p:ext uri="{BB962C8B-B14F-4D97-AF65-F5344CB8AC3E}">
        <p14:creationId xmlns:p14="http://schemas.microsoft.com/office/powerpoint/2010/main" val="15294928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FE407062-D193-B24E-A0AC-5EC61DDF5483}" type="datetimeFigureOut">
              <a:rPr lang="en-GB" smtClean="0"/>
              <a:t>29/06/2022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2A11F10-4705-464C-8CB7-DD272C20BA69}" type="slidenum">
              <a:rPr lang="en-GB" smtClean="0"/>
              <a:t>‹#›</a:t>
            </a:fld>
            <a:endParaRPr lang="en-GB"/>
          </a:p>
        </p:txBody>
      </p:sp>
    </p:spTree>
    <p:extLst>
      <p:ext uri="{BB962C8B-B14F-4D97-AF65-F5344CB8AC3E}">
        <p14:creationId xmlns:p14="http://schemas.microsoft.com/office/powerpoint/2010/main" val="2068652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FE407062-D193-B24E-A0AC-5EC61DDF5483}" type="datetimeFigureOut">
              <a:rPr lang="en-GB" smtClean="0"/>
              <a:t>29/06/2022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2A11F10-4705-464C-8CB7-DD272C20BA69}" type="slidenum">
              <a:rPr lang="en-GB" smtClean="0"/>
              <a:t>‹#›</a:t>
            </a:fld>
            <a:endParaRPr lang="en-GB"/>
          </a:p>
        </p:txBody>
      </p:sp>
    </p:spTree>
    <p:extLst>
      <p:ext uri="{BB962C8B-B14F-4D97-AF65-F5344CB8AC3E}">
        <p14:creationId xmlns:p14="http://schemas.microsoft.com/office/powerpoint/2010/main" val="2723379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407062-D193-B24E-A0AC-5EC61DDF5483}" type="datetimeFigureOut">
              <a:rPr lang="en-GB" smtClean="0"/>
              <a:t>29/06/2022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2A11F10-4705-464C-8CB7-DD272C20BA69}" type="slidenum">
              <a:rPr lang="en-GB" smtClean="0"/>
              <a:t>‹#›</a:t>
            </a:fld>
            <a:endParaRPr lang="en-GB"/>
          </a:p>
        </p:txBody>
      </p:sp>
    </p:spTree>
    <p:extLst>
      <p:ext uri="{BB962C8B-B14F-4D97-AF65-F5344CB8AC3E}">
        <p14:creationId xmlns:p14="http://schemas.microsoft.com/office/powerpoint/2010/main" val="3418157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E407062-D193-B24E-A0AC-5EC61DDF5483}" type="datetimeFigureOut">
              <a:rPr lang="en-GB" smtClean="0"/>
              <a:t>29/06/2022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A11F10-4705-464C-8CB7-DD272C20BA69}" type="slidenum">
              <a:rPr lang="en-GB" smtClean="0"/>
              <a:t>‹#›</a:t>
            </a:fld>
            <a:endParaRPr lang="en-GB"/>
          </a:p>
        </p:txBody>
      </p:sp>
    </p:spTree>
    <p:extLst>
      <p:ext uri="{BB962C8B-B14F-4D97-AF65-F5344CB8AC3E}">
        <p14:creationId xmlns:p14="http://schemas.microsoft.com/office/powerpoint/2010/main" val="2581745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E407062-D193-B24E-A0AC-5EC61DDF5483}" type="datetimeFigureOut">
              <a:rPr lang="en-GB" smtClean="0"/>
              <a:t>29/06/2022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2A11F10-4705-464C-8CB7-DD272C20BA69}" type="slidenum">
              <a:rPr lang="en-GB" smtClean="0"/>
              <a:t>‹#›</a:t>
            </a:fld>
            <a:endParaRPr lang="en-GB"/>
          </a:p>
        </p:txBody>
      </p:sp>
    </p:spTree>
    <p:extLst>
      <p:ext uri="{BB962C8B-B14F-4D97-AF65-F5344CB8AC3E}">
        <p14:creationId xmlns:p14="http://schemas.microsoft.com/office/powerpoint/2010/main" val="2186648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E407062-D193-B24E-A0AC-5EC61DDF5483}" type="datetimeFigureOut">
              <a:rPr lang="en-GB" smtClean="0"/>
              <a:t>29/06/2022</a:t>
            </a:fld>
            <a:endParaRPr lang="en-GB"/>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02A11F10-4705-464C-8CB7-DD272C20BA69}" type="slidenum">
              <a:rPr lang="en-GB" smtClean="0"/>
              <a:t>‹#›</a:t>
            </a:fld>
            <a:endParaRPr lang="en-GB"/>
          </a:p>
        </p:txBody>
      </p:sp>
    </p:spTree>
    <p:extLst>
      <p:ext uri="{BB962C8B-B14F-4D97-AF65-F5344CB8AC3E}">
        <p14:creationId xmlns:p14="http://schemas.microsoft.com/office/powerpoint/2010/main" val="32990763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6076163D-76F5-8D4D-B17D-B133E857D0F9}"/>
              </a:ext>
            </a:extLst>
          </p:cNvPr>
          <p:cNvGraphicFramePr>
            <a:graphicFrameLocks noGrp="1"/>
          </p:cNvGraphicFramePr>
          <p:nvPr>
            <p:extLst>
              <p:ext uri="{D42A27DB-BD31-4B8C-83A1-F6EECF244321}">
                <p14:modId xmlns:p14="http://schemas.microsoft.com/office/powerpoint/2010/main" val="658576372"/>
              </p:ext>
            </p:extLst>
          </p:nvPr>
        </p:nvGraphicFramePr>
        <p:xfrm>
          <a:off x="182879" y="727478"/>
          <a:ext cx="6500171" cy="1615440"/>
        </p:xfrm>
        <a:graphic>
          <a:graphicData uri="http://schemas.openxmlformats.org/drawingml/2006/table">
            <a:tbl>
              <a:tblPr firstRow="1" bandRow="1">
                <a:tableStyleId>{5940675A-B579-460E-94D1-54222C63F5DA}</a:tableStyleId>
              </a:tblPr>
              <a:tblGrid>
                <a:gridCol w="5172891">
                  <a:extLst>
                    <a:ext uri="{9D8B030D-6E8A-4147-A177-3AD203B41FA5}">
                      <a16:colId xmlns:a16="http://schemas.microsoft.com/office/drawing/2014/main" val="3574742536"/>
                    </a:ext>
                  </a:extLst>
                </a:gridCol>
                <a:gridCol w="1327280">
                  <a:extLst>
                    <a:ext uri="{9D8B030D-6E8A-4147-A177-3AD203B41FA5}">
                      <a16:colId xmlns:a16="http://schemas.microsoft.com/office/drawing/2014/main" val="2461691256"/>
                    </a:ext>
                  </a:extLst>
                </a:gridCol>
              </a:tblGrid>
              <a:tr h="990990">
                <a:tc>
                  <a:txBody>
                    <a:bodyPr/>
                    <a:lstStyle/>
                    <a:p>
                      <a:pPr algn="just"/>
                      <a:r>
                        <a:rPr lang="en-GB" sz="1000" b="0" i="0" kern="1200" dirty="0">
                          <a:solidFill>
                            <a:schemeClr val="tx1"/>
                          </a:solidFill>
                          <a:effectLst/>
                          <a:latin typeface="Gill Sans MT" panose="020B0502020104020203" pitchFamily="34" charset="77"/>
                          <a:ea typeface="+mn-ea"/>
                          <a:cs typeface="+mn-cs"/>
                        </a:rPr>
                        <a:t>King Arthur stood at the huge, wooden round table. He scanned the eyes of each of the knights gathered there. Sir Lancelot was seated to the king’s right. He was his most trusted friend and most noble of the knights. Sir Hector was to the king’s left. Among the others was Sir Gawain, the king’s cousin who had recently had an encounter with the Green Knight. Behind the king was Merlin, the court’s wizard and the king’s chief advisor.</a:t>
                      </a:r>
                    </a:p>
                    <a:p>
                      <a:pPr algn="just"/>
                      <a:r>
                        <a:rPr lang="en-GB" sz="1000" b="0" i="0" kern="1200" dirty="0">
                          <a:solidFill>
                            <a:schemeClr val="tx1"/>
                          </a:solidFill>
                          <a:effectLst/>
                          <a:latin typeface="Gill Sans MT" panose="020B0502020104020203" pitchFamily="34" charset="77"/>
                          <a:ea typeface="+mn-ea"/>
                          <a:cs typeface="+mn-cs"/>
                        </a:rPr>
                        <a:t>“My Knights of the Round Table,” King Arthur said, “Today we gather to hear Sir Gawain’s story of his battle with the Green Knight.”</a:t>
                      </a:r>
                    </a:p>
                    <a:p>
                      <a:pPr algn="just"/>
                      <a:r>
                        <a:rPr lang="en-GB" sz="1000" b="0" i="0" kern="1200" dirty="0">
                          <a:solidFill>
                            <a:schemeClr val="tx1"/>
                          </a:solidFill>
                          <a:effectLst/>
                          <a:latin typeface="Gill Sans MT" panose="020B0502020104020203" pitchFamily="34" charset="77"/>
                          <a:ea typeface="+mn-ea"/>
                          <a:cs typeface="+mn-cs"/>
                        </a:rPr>
                        <a:t>The king sat down with Excalibur the sword resting in his hand.</a:t>
                      </a:r>
                    </a:p>
                    <a:p>
                      <a:pPr algn="just"/>
                      <a:r>
                        <a:rPr lang="en-GB" sz="1000" b="0" i="0" kern="1200" dirty="0">
                          <a:solidFill>
                            <a:schemeClr val="tx1"/>
                          </a:solidFill>
                          <a:effectLst/>
                          <a:latin typeface="Gill Sans MT" panose="020B0502020104020203" pitchFamily="34" charset="77"/>
                          <a:ea typeface="+mn-ea"/>
                          <a:cs typeface="+mn-cs"/>
                        </a:rPr>
                        <a:t>“The Green Knight is not our enemy,” Sir Gawain said as he stood, “But rather our friend. He has taught me the importance of honesty and justice. A lesson all knights need to learn.”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37886901"/>
                  </a:ext>
                </a:extLst>
              </a:tr>
            </a:tbl>
          </a:graphicData>
        </a:graphic>
      </p:graphicFrame>
      <p:pic>
        <p:nvPicPr>
          <p:cNvPr id="3" name="Picture 2" descr="Icon&#10;&#10;Description automatically generated with medium confidence">
            <a:extLst>
              <a:ext uri="{FF2B5EF4-FFF2-40B4-BE49-F238E27FC236}">
                <a16:creationId xmlns:a16="http://schemas.microsoft.com/office/drawing/2014/main" id="{9FB91B49-E6D8-8746-8432-C3318BCCEB8A}"/>
              </a:ext>
            </a:extLst>
          </p:cNvPr>
          <p:cNvPicPr>
            <a:picLocks noChangeAspect="1"/>
          </p:cNvPicPr>
          <p:nvPr/>
        </p:nvPicPr>
        <p:blipFill>
          <a:blip r:embed="rId3"/>
          <a:stretch>
            <a:fillRect/>
          </a:stretch>
        </p:blipFill>
        <p:spPr>
          <a:xfrm>
            <a:off x="5319723" y="798993"/>
            <a:ext cx="1424954" cy="1424954"/>
          </a:xfrm>
          <a:prstGeom prst="rect">
            <a:avLst/>
          </a:prstGeom>
        </p:spPr>
      </p:pic>
      <p:pic>
        <p:nvPicPr>
          <p:cNvPr id="6" name="Picture 5" descr="Graphical user interface, application&#10;&#10;Description automatically generated">
            <a:extLst>
              <a:ext uri="{FF2B5EF4-FFF2-40B4-BE49-F238E27FC236}">
                <a16:creationId xmlns:a16="http://schemas.microsoft.com/office/drawing/2014/main" id="{43A31662-94A4-864E-8334-58C0ACAAC2EA}"/>
              </a:ext>
            </a:extLst>
          </p:cNvPr>
          <p:cNvPicPr>
            <a:picLocks noChangeAspect="1"/>
          </p:cNvPicPr>
          <p:nvPr/>
        </p:nvPicPr>
        <p:blipFill rotWithShape="1">
          <a:blip r:embed="rId4"/>
          <a:srcRect l="17275" t="39995" r="17275" b="49835"/>
          <a:stretch/>
        </p:blipFill>
        <p:spPr>
          <a:xfrm>
            <a:off x="1167278" y="232843"/>
            <a:ext cx="4488540" cy="392336"/>
          </a:xfrm>
          <a:prstGeom prst="rect">
            <a:avLst/>
          </a:prstGeom>
        </p:spPr>
      </p:pic>
      <p:graphicFrame>
        <p:nvGraphicFramePr>
          <p:cNvPr id="56" name="Table 15">
            <a:extLst>
              <a:ext uri="{FF2B5EF4-FFF2-40B4-BE49-F238E27FC236}">
                <a16:creationId xmlns:a16="http://schemas.microsoft.com/office/drawing/2014/main" id="{E6FB7EE5-188A-C84D-B24F-5D1EB9B6EC77}"/>
              </a:ext>
            </a:extLst>
          </p:cNvPr>
          <p:cNvGraphicFramePr>
            <a:graphicFrameLocks noGrp="1"/>
          </p:cNvGraphicFramePr>
          <p:nvPr>
            <p:extLst>
              <p:ext uri="{D42A27DB-BD31-4B8C-83A1-F6EECF244321}">
                <p14:modId xmlns:p14="http://schemas.microsoft.com/office/powerpoint/2010/main" val="3872470466"/>
              </p:ext>
            </p:extLst>
          </p:nvPr>
        </p:nvGraphicFramePr>
        <p:xfrm>
          <a:off x="174949" y="2678621"/>
          <a:ext cx="3105580" cy="1756910"/>
        </p:xfrm>
        <a:graphic>
          <a:graphicData uri="http://schemas.openxmlformats.org/drawingml/2006/table">
            <a:tbl>
              <a:tblPr firstRow="1" bandRow="1">
                <a:tableStyleId>{5940675A-B579-460E-94D1-54222C63F5DA}</a:tableStyleId>
              </a:tblPr>
              <a:tblGrid>
                <a:gridCol w="1832527">
                  <a:extLst>
                    <a:ext uri="{9D8B030D-6E8A-4147-A177-3AD203B41FA5}">
                      <a16:colId xmlns:a16="http://schemas.microsoft.com/office/drawing/2014/main" val="4214413417"/>
                    </a:ext>
                  </a:extLst>
                </a:gridCol>
                <a:gridCol w="1273053">
                  <a:extLst>
                    <a:ext uri="{9D8B030D-6E8A-4147-A177-3AD203B41FA5}">
                      <a16:colId xmlns:a16="http://schemas.microsoft.com/office/drawing/2014/main" val="4102236975"/>
                    </a:ext>
                  </a:extLst>
                </a:gridCol>
              </a:tblGrid>
              <a:tr h="351382">
                <a:tc>
                  <a:txBody>
                    <a:bodyPr/>
                    <a:lstStyle/>
                    <a:p>
                      <a:pPr algn="ctr"/>
                      <a:r>
                        <a:rPr lang="en-GB" sz="800" b="0" dirty="0">
                          <a:latin typeface="Gill Sans MT" panose="020B0502020104020203" pitchFamily="34" charset="77"/>
                        </a:rPr>
                        <a:t>What was the table made out of?</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800" b="0" dirty="0">
                        <a:solidFill>
                          <a:srgbClr val="FF0000"/>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914495096"/>
                  </a:ext>
                </a:extLst>
              </a:tr>
              <a:tr h="351382">
                <a:tc>
                  <a:txBody>
                    <a:bodyPr/>
                    <a:lstStyle/>
                    <a:p>
                      <a:pPr algn="ctr"/>
                      <a:r>
                        <a:rPr lang="en-GB" sz="800" b="0" dirty="0">
                          <a:latin typeface="Gill Sans MT" panose="020B0502020104020203" pitchFamily="34" charset="77"/>
                        </a:rPr>
                        <a:t>Who was to the king’s right?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800" b="0" dirty="0">
                        <a:solidFill>
                          <a:srgbClr val="FF0000"/>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44617531"/>
                  </a:ext>
                </a:extLst>
              </a:tr>
              <a:tr h="351382">
                <a:tc>
                  <a:txBody>
                    <a:bodyPr/>
                    <a:lstStyle/>
                    <a:p>
                      <a:pPr algn="ctr"/>
                      <a:r>
                        <a:rPr lang="en-GB" sz="800" b="0" dirty="0">
                          <a:latin typeface="Gill Sans MT" panose="020B0502020104020203" pitchFamily="34" charset="77"/>
                        </a:rPr>
                        <a:t>Who was the king’s cousin?</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800" b="0" dirty="0">
                        <a:solidFill>
                          <a:srgbClr val="FF0000"/>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885881787"/>
                  </a:ext>
                </a:extLst>
              </a:tr>
              <a:tr h="351382">
                <a:tc>
                  <a:txBody>
                    <a:bodyPr/>
                    <a:lstStyle/>
                    <a:p>
                      <a:pPr algn="ctr"/>
                      <a:r>
                        <a:rPr lang="en-GB" sz="800" b="0" dirty="0">
                          <a:latin typeface="Gill Sans MT" panose="020B0502020104020203" pitchFamily="34" charset="77"/>
                        </a:rPr>
                        <a:t>Who was the king’s chief advisor?</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800" b="0" dirty="0">
                        <a:solidFill>
                          <a:srgbClr val="FF0000"/>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98021009"/>
                  </a:ext>
                </a:extLst>
              </a:tr>
              <a:tr h="351382">
                <a:tc>
                  <a:txBody>
                    <a:bodyPr/>
                    <a:lstStyle/>
                    <a:p>
                      <a:pPr algn="ctr"/>
                      <a:r>
                        <a:rPr lang="en-GB" sz="800" b="0" dirty="0">
                          <a:latin typeface="Gill Sans MT" panose="020B0502020104020203" pitchFamily="34" charset="77"/>
                        </a:rPr>
                        <a:t>What was the name of the king’s sword?</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800" b="0" dirty="0">
                        <a:solidFill>
                          <a:srgbClr val="FF0000"/>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31378104"/>
                  </a:ext>
                </a:extLst>
              </a:tr>
            </a:tbl>
          </a:graphicData>
        </a:graphic>
      </p:graphicFrame>
      <p:graphicFrame>
        <p:nvGraphicFramePr>
          <p:cNvPr id="58" name="Table 16">
            <a:extLst>
              <a:ext uri="{FF2B5EF4-FFF2-40B4-BE49-F238E27FC236}">
                <a16:creationId xmlns:a16="http://schemas.microsoft.com/office/drawing/2014/main" id="{16BC941E-BEAC-8E4D-9898-6A9DBFD68D37}"/>
              </a:ext>
            </a:extLst>
          </p:cNvPr>
          <p:cNvGraphicFramePr>
            <a:graphicFrameLocks noGrp="1"/>
          </p:cNvGraphicFramePr>
          <p:nvPr>
            <p:extLst>
              <p:ext uri="{D42A27DB-BD31-4B8C-83A1-F6EECF244321}">
                <p14:modId xmlns:p14="http://schemas.microsoft.com/office/powerpoint/2010/main" val="276677130"/>
              </p:ext>
            </p:extLst>
          </p:nvPr>
        </p:nvGraphicFramePr>
        <p:xfrm>
          <a:off x="3428999" y="2678620"/>
          <a:ext cx="3254052" cy="1757826"/>
        </p:xfrm>
        <a:graphic>
          <a:graphicData uri="http://schemas.openxmlformats.org/drawingml/2006/table">
            <a:tbl>
              <a:tblPr firstRow="1" bandRow="1">
                <a:tableStyleId>{5940675A-B579-460E-94D1-54222C63F5DA}</a:tableStyleId>
              </a:tblPr>
              <a:tblGrid>
                <a:gridCol w="1084684">
                  <a:extLst>
                    <a:ext uri="{9D8B030D-6E8A-4147-A177-3AD203B41FA5}">
                      <a16:colId xmlns:a16="http://schemas.microsoft.com/office/drawing/2014/main" val="2028648270"/>
                    </a:ext>
                  </a:extLst>
                </a:gridCol>
                <a:gridCol w="1084684">
                  <a:extLst>
                    <a:ext uri="{9D8B030D-6E8A-4147-A177-3AD203B41FA5}">
                      <a16:colId xmlns:a16="http://schemas.microsoft.com/office/drawing/2014/main" val="3180104294"/>
                    </a:ext>
                  </a:extLst>
                </a:gridCol>
                <a:gridCol w="1084684">
                  <a:extLst>
                    <a:ext uri="{9D8B030D-6E8A-4147-A177-3AD203B41FA5}">
                      <a16:colId xmlns:a16="http://schemas.microsoft.com/office/drawing/2014/main" val="3868746228"/>
                    </a:ext>
                  </a:extLst>
                </a:gridCol>
              </a:tblGrid>
              <a:tr h="585942">
                <a:tc>
                  <a:txBody>
                    <a:bodyPr/>
                    <a:lstStyle/>
                    <a:p>
                      <a:pPr algn="ctr"/>
                      <a:r>
                        <a:rPr lang="en-GB" sz="1000" dirty="0">
                          <a:latin typeface="Gill Sans MT" panose="020B0502020104020203" pitchFamily="34" charset="77"/>
                        </a:rPr>
                        <a:t>To the left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1000" dirty="0">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GB" sz="1000" dirty="0">
                          <a:latin typeface="Gill Sans MT" panose="020B0502020104020203" pitchFamily="34" charset="77"/>
                        </a:rPr>
                        <a:t>Sir Lancelot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91448303"/>
                  </a:ext>
                </a:extLst>
              </a:tr>
              <a:tr h="585942">
                <a:tc>
                  <a:txBody>
                    <a:bodyPr/>
                    <a:lstStyle/>
                    <a:p>
                      <a:pPr algn="ctr"/>
                      <a:r>
                        <a:rPr lang="en-GB" sz="1000" dirty="0">
                          <a:latin typeface="Gill Sans MT" panose="020B0502020104020203" pitchFamily="34" charset="77"/>
                        </a:rPr>
                        <a:t>To the right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1000" dirty="0">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GB" sz="1000" dirty="0">
                          <a:latin typeface="Gill Sans MT" panose="020B0502020104020203" pitchFamily="34" charset="77"/>
                        </a:rPr>
                        <a:t>Sir Hector</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304829643"/>
                  </a:ext>
                </a:extLst>
              </a:tr>
              <a:tr h="585942">
                <a:tc>
                  <a:txBody>
                    <a:bodyPr/>
                    <a:lstStyle/>
                    <a:p>
                      <a:pPr algn="ctr"/>
                      <a:r>
                        <a:rPr lang="en-GB" sz="1000" dirty="0">
                          <a:latin typeface="Gill Sans MT" panose="020B0502020104020203" pitchFamily="34" charset="77"/>
                        </a:rPr>
                        <a:t>King’s cousin</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1000" dirty="0">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GB" sz="1000" dirty="0">
                          <a:latin typeface="Gill Sans MT" panose="020B0502020104020203" pitchFamily="34" charset="77"/>
                        </a:rPr>
                        <a:t>Sir Gawain</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07721171"/>
                  </a:ext>
                </a:extLst>
              </a:tr>
            </a:tbl>
          </a:graphicData>
        </a:graphic>
      </p:graphicFrame>
      <p:pic>
        <p:nvPicPr>
          <p:cNvPr id="59" name="Picture 58" descr="Text&#10;&#10;Description automatically generated">
            <a:extLst>
              <a:ext uri="{FF2B5EF4-FFF2-40B4-BE49-F238E27FC236}">
                <a16:creationId xmlns:a16="http://schemas.microsoft.com/office/drawing/2014/main" id="{A830B2C2-A238-D64D-AF14-DB5BF140F1F0}"/>
              </a:ext>
            </a:extLst>
          </p:cNvPr>
          <p:cNvPicPr>
            <a:picLocks noChangeAspect="1"/>
          </p:cNvPicPr>
          <p:nvPr/>
        </p:nvPicPr>
        <p:blipFill rotWithShape="1">
          <a:blip r:embed="rId5"/>
          <a:srcRect t="8430" b="85301"/>
          <a:stretch/>
        </p:blipFill>
        <p:spPr>
          <a:xfrm>
            <a:off x="-779890" y="2470601"/>
            <a:ext cx="2642096" cy="165625"/>
          </a:xfrm>
          <a:prstGeom prst="rect">
            <a:avLst/>
          </a:prstGeom>
        </p:spPr>
      </p:pic>
      <p:pic>
        <p:nvPicPr>
          <p:cNvPr id="60" name="Picture 59" descr="Text&#10;&#10;Description automatically generated">
            <a:extLst>
              <a:ext uri="{FF2B5EF4-FFF2-40B4-BE49-F238E27FC236}">
                <a16:creationId xmlns:a16="http://schemas.microsoft.com/office/drawing/2014/main" id="{AD07220A-3321-8842-9FA7-79428E6DCEE2}"/>
              </a:ext>
            </a:extLst>
          </p:cNvPr>
          <p:cNvPicPr>
            <a:picLocks noChangeAspect="1"/>
          </p:cNvPicPr>
          <p:nvPr/>
        </p:nvPicPr>
        <p:blipFill rotWithShape="1">
          <a:blip r:embed="rId5"/>
          <a:srcRect t="56974" b="33797"/>
          <a:stretch/>
        </p:blipFill>
        <p:spPr>
          <a:xfrm>
            <a:off x="-439839" y="8895714"/>
            <a:ext cx="2642096" cy="243840"/>
          </a:xfrm>
          <a:prstGeom prst="rect">
            <a:avLst/>
          </a:prstGeom>
        </p:spPr>
      </p:pic>
      <p:pic>
        <p:nvPicPr>
          <p:cNvPr id="61" name="Picture 60" descr="Text&#10;&#10;Description automatically generated">
            <a:extLst>
              <a:ext uri="{FF2B5EF4-FFF2-40B4-BE49-F238E27FC236}">
                <a16:creationId xmlns:a16="http://schemas.microsoft.com/office/drawing/2014/main" id="{38B5D42F-480B-C54C-8074-DDB43A8F5688}"/>
              </a:ext>
            </a:extLst>
          </p:cNvPr>
          <p:cNvPicPr>
            <a:picLocks noChangeAspect="1"/>
          </p:cNvPicPr>
          <p:nvPr/>
        </p:nvPicPr>
        <p:blipFill rotWithShape="1">
          <a:blip r:embed="rId5"/>
          <a:srcRect t="19676" r="58448" b="71197"/>
          <a:stretch/>
        </p:blipFill>
        <p:spPr>
          <a:xfrm>
            <a:off x="3155503" y="2437500"/>
            <a:ext cx="1097842" cy="241120"/>
          </a:xfrm>
          <a:prstGeom prst="rect">
            <a:avLst/>
          </a:prstGeom>
        </p:spPr>
      </p:pic>
      <p:graphicFrame>
        <p:nvGraphicFramePr>
          <p:cNvPr id="62" name="Table 15">
            <a:extLst>
              <a:ext uri="{FF2B5EF4-FFF2-40B4-BE49-F238E27FC236}">
                <a16:creationId xmlns:a16="http://schemas.microsoft.com/office/drawing/2014/main" id="{F09DFD06-79A4-E240-B558-CF0C69BEA92F}"/>
              </a:ext>
            </a:extLst>
          </p:cNvPr>
          <p:cNvGraphicFramePr>
            <a:graphicFrameLocks noGrp="1"/>
          </p:cNvGraphicFramePr>
          <p:nvPr>
            <p:extLst>
              <p:ext uri="{D42A27DB-BD31-4B8C-83A1-F6EECF244321}">
                <p14:modId xmlns:p14="http://schemas.microsoft.com/office/powerpoint/2010/main" val="4100283873"/>
              </p:ext>
            </p:extLst>
          </p:nvPr>
        </p:nvGraphicFramePr>
        <p:xfrm>
          <a:off x="174949" y="4675455"/>
          <a:ext cx="3105580" cy="1712610"/>
        </p:xfrm>
        <a:graphic>
          <a:graphicData uri="http://schemas.openxmlformats.org/drawingml/2006/table">
            <a:tbl>
              <a:tblPr firstRow="1" bandRow="1">
                <a:tableStyleId>{5940675A-B579-460E-94D1-54222C63F5DA}</a:tableStyleId>
              </a:tblPr>
              <a:tblGrid>
                <a:gridCol w="2647764">
                  <a:extLst>
                    <a:ext uri="{9D8B030D-6E8A-4147-A177-3AD203B41FA5}">
                      <a16:colId xmlns:a16="http://schemas.microsoft.com/office/drawing/2014/main" val="4214413417"/>
                    </a:ext>
                  </a:extLst>
                </a:gridCol>
                <a:gridCol w="457816">
                  <a:extLst>
                    <a:ext uri="{9D8B030D-6E8A-4147-A177-3AD203B41FA5}">
                      <a16:colId xmlns:a16="http://schemas.microsoft.com/office/drawing/2014/main" val="4102236975"/>
                    </a:ext>
                  </a:extLst>
                </a:gridCol>
              </a:tblGrid>
              <a:tr h="342522">
                <a:tc>
                  <a:txBody>
                    <a:bodyPr/>
                    <a:lstStyle/>
                    <a:p>
                      <a:pPr algn="ctr"/>
                      <a:r>
                        <a:rPr lang="en-GB" sz="1000" b="0" dirty="0">
                          <a:latin typeface="Gill Sans MT" panose="020B0502020104020203" pitchFamily="34" charset="77"/>
                        </a:rPr>
                        <a:t>Merlin was the king’s chief advisor.</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1000" b="0" dirty="0">
                        <a:solidFill>
                          <a:srgbClr val="FF0000"/>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914495096"/>
                  </a:ext>
                </a:extLst>
              </a:tr>
              <a:tr h="342522">
                <a:tc>
                  <a:txBody>
                    <a:bodyPr/>
                    <a:lstStyle/>
                    <a:p>
                      <a:pPr algn="ctr"/>
                      <a:r>
                        <a:rPr lang="en-GB" sz="1000" b="0" dirty="0">
                          <a:latin typeface="Gill Sans MT" panose="020B0502020104020203" pitchFamily="34" charset="77"/>
                        </a:rPr>
                        <a:t>Excalibur was the name of the sword.</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1000" b="0" dirty="0">
                        <a:solidFill>
                          <a:srgbClr val="FF0000"/>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44617531"/>
                  </a:ext>
                </a:extLst>
              </a:tr>
              <a:tr h="342522">
                <a:tc>
                  <a:txBody>
                    <a:bodyPr/>
                    <a:lstStyle/>
                    <a:p>
                      <a:pPr algn="ctr"/>
                      <a:r>
                        <a:rPr lang="en-GB" sz="1000" b="0" dirty="0">
                          <a:latin typeface="Gill Sans MT" panose="020B0502020104020203" pitchFamily="34" charset="77"/>
                        </a:rPr>
                        <a:t>Sir Hector had encountered the Green Knight.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1000" b="0" dirty="0">
                        <a:solidFill>
                          <a:srgbClr val="FF0000"/>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885881787"/>
                  </a:ext>
                </a:extLst>
              </a:tr>
              <a:tr h="342522">
                <a:tc>
                  <a:txBody>
                    <a:bodyPr/>
                    <a:lstStyle/>
                    <a:p>
                      <a:pPr algn="ctr"/>
                      <a:r>
                        <a:rPr lang="en-GB" sz="1000" b="0" dirty="0">
                          <a:latin typeface="Gill Sans MT" panose="020B0502020104020203" pitchFamily="34" charset="77"/>
                        </a:rPr>
                        <a:t>The Green Knight had killed Sir Hector.</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1000" b="0" dirty="0">
                        <a:solidFill>
                          <a:srgbClr val="FF0000"/>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98021009"/>
                  </a:ext>
                </a:extLst>
              </a:tr>
              <a:tr h="342522">
                <a:tc>
                  <a:txBody>
                    <a:bodyPr/>
                    <a:lstStyle/>
                    <a:p>
                      <a:pPr algn="ctr"/>
                      <a:r>
                        <a:rPr lang="en-GB" sz="1000" b="0" dirty="0">
                          <a:latin typeface="Gill Sans MT" panose="020B0502020104020203" pitchFamily="34" charset="77"/>
                        </a:rPr>
                        <a:t>The Green Knight was not their enemy.</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1000" b="0" dirty="0">
                        <a:solidFill>
                          <a:srgbClr val="FF0000"/>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31378104"/>
                  </a:ext>
                </a:extLst>
              </a:tr>
            </a:tbl>
          </a:graphicData>
        </a:graphic>
      </p:graphicFrame>
      <p:pic>
        <p:nvPicPr>
          <p:cNvPr id="63" name="Picture 62" descr="Text&#10;&#10;Description automatically generated">
            <a:extLst>
              <a:ext uri="{FF2B5EF4-FFF2-40B4-BE49-F238E27FC236}">
                <a16:creationId xmlns:a16="http://schemas.microsoft.com/office/drawing/2014/main" id="{3F4C3B96-639D-584E-9F34-25016DAF842E}"/>
              </a:ext>
            </a:extLst>
          </p:cNvPr>
          <p:cNvPicPr>
            <a:picLocks noChangeAspect="1"/>
          </p:cNvPicPr>
          <p:nvPr/>
        </p:nvPicPr>
        <p:blipFill rotWithShape="1">
          <a:blip r:embed="rId5"/>
          <a:srcRect l="27607" t="46713" r="27100" b="45677"/>
          <a:stretch/>
        </p:blipFill>
        <p:spPr>
          <a:xfrm>
            <a:off x="67863" y="4498986"/>
            <a:ext cx="1196687" cy="201057"/>
          </a:xfrm>
          <a:prstGeom prst="rect">
            <a:avLst/>
          </a:prstGeom>
        </p:spPr>
      </p:pic>
      <p:graphicFrame>
        <p:nvGraphicFramePr>
          <p:cNvPr id="64" name="Table 15">
            <a:extLst>
              <a:ext uri="{FF2B5EF4-FFF2-40B4-BE49-F238E27FC236}">
                <a16:creationId xmlns:a16="http://schemas.microsoft.com/office/drawing/2014/main" id="{F3757209-90AD-FC4C-9996-76C8545A9885}"/>
              </a:ext>
            </a:extLst>
          </p:cNvPr>
          <p:cNvGraphicFramePr>
            <a:graphicFrameLocks noGrp="1"/>
          </p:cNvGraphicFramePr>
          <p:nvPr>
            <p:extLst>
              <p:ext uri="{D42A27DB-BD31-4B8C-83A1-F6EECF244321}">
                <p14:modId xmlns:p14="http://schemas.microsoft.com/office/powerpoint/2010/main" val="1096633218"/>
              </p:ext>
            </p:extLst>
          </p:nvPr>
        </p:nvGraphicFramePr>
        <p:xfrm>
          <a:off x="3428999" y="4675454"/>
          <a:ext cx="3254052" cy="1712610"/>
        </p:xfrm>
        <a:graphic>
          <a:graphicData uri="http://schemas.openxmlformats.org/drawingml/2006/table">
            <a:tbl>
              <a:tblPr firstRow="1" bandRow="1">
                <a:tableStyleId>{5940675A-B579-460E-94D1-54222C63F5DA}</a:tableStyleId>
              </a:tblPr>
              <a:tblGrid>
                <a:gridCol w="3254052">
                  <a:extLst>
                    <a:ext uri="{9D8B030D-6E8A-4147-A177-3AD203B41FA5}">
                      <a16:colId xmlns:a16="http://schemas.microsoft.com/office/drawing/2014/main" val="4214413417"/>
                    </a:ext>
                  </a:extLst>
                </a:gridCol>
              </a:tblGrid>
              <a:tr h="411999">
                <a:tc>
                  <a:txBody>
                    <a:bodyPr/>
                    <a:lstStyle/>
                    <a:p>
                      <a:pPr algn="ctr"/>
                      <a:r>
                        <a:rPr lang="en-GB" sz="1000" b="0" i="0" kern="1200" dirty="0">
                          <a:solidFill>
                            <a:schemeClr val="tx1"/>
                          </a:solidFill>
                          <a:effectLst/>
                          <a:latin typeface="Gill Sans MT" panose="020B0502020104020203" pitchFamily="34" charset="77"/>
                          <a:ea typeface="+mn-ea"/>
                          <a:cs typeface="+mn-cs"/>
                        </a:rPr>
                        <a:t>King Arthur ____________ at the huge, wooden round table.</a:t>
                      </a:r>
                      <a:endParaRPr lang="en-GB" sz="1000" b="0" dirty="0">
                        <a:solidFill>
                          <a:schemeClr val="tx1"/>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914495096"/>
                  </a:ext>
                </a:extLst>
              </a:tr>
              <a:tr h="411999">
                <a:tc>
                  <a:txBody>
                    <a:bodyPr/>
                    <a:lstStyle/>
                    <a:p>
                      <a:pPr algn="ctr"/>
                      <a:r>
                        <a:rPr lang="en-GB" sz="1000" b="0" i="0" kern="1200" dirty="0">
                          <a:solidFill>
                            <a:schemeClr val="tx1"/>
                          </a:solidFill>
                          <a:effectLst/>
                          <a:latin typeface="Gill Sans MT" panose="020B0502020104020203" pitchFamily="34" charset="77"/>
                          <a:ea typeface="+mn-ea"/>
                          <a:cs typeface="+mn-cs"/>
                        </a:rPr>
                        <a:t>Sir Lancelot was _______________ to the king’s right.</a:t>
                      </a:r>
                      <a:endParaRPr lang="en-GB" sz="1000" b="0" dirty="0">
                        <a:solidFill>
                          <a:schemeClr val="tx1"/>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44617531"/>
                  </a:ext>
                </a:extLst>
              </a:tr>
              <a:tr h="411999">
                <a:tc>
                  <a:txBody>
                    <a:bodyPr/>
                    <a:lstStyle/>
                    <a:p>
                      <a:pPr algn="ctr"/>
                      <a:r>
                        <a:rPr lang="en-GB" sz="1000" b="0" dirty="0">
                          <a:solidFill>
                            <a:schemeClr val="tx1"/>
                          </a:solidFill>
                          <a:latin typeface="Gill Sans MT" panose="020B0502020104020203" pitchFamily="34" charset="77"/>
                        </a:rPr>
                        <a:t>Sir ______________ was to the king’s left. </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885881787"/>
                  </a:ext>
                </a:extLst>
              </a:tr>
              <a:tr h="476613">
                <a:tc>
                  <a:txBody>
                    <a:bodyPr/>
                    <a:lstStyle/>
                    <a:p>
                      <a:pPr algn="ctr"/>
                      <a:r>
                        <a:rPr lang="en-GB" sz="1000" b="0" dirty="0">
                          <a:solidFill>
                            <a:schemeClr val="tx1"/>
                          </a:solidFill>
                          <a:latin typeface="Gill Sans MT" panose="020B0502020104020203" pitchFamily="34" charset="77"/>
                        </a:rPr>
                        <a:t>The king sat down with __________________ the sword resting in his hand.</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98021009"/>
                  </a:ext>
                </a:extLst>
              </a:tr>
            </a:tbl>
          </a:graphicData>
        </a:graphic>
      </p:graphicFrame>
      <p:pic>
        <p:nvPicPr>
          <p:cNvPr id="65" name="Picture 64" descr="Text&#10;&#10;Description automatically generated">
            <a:extLst>
              <a:ext uri="{FF2B5EF4-FFF2-40B4-BE49-F238E27FC236}">
                <a16:creationId xmlns:a16="http://schemas.microsoft.com/office/drawing/2014/main" id="{C34AF287-AE0B-4D44-944A-ACEDB473662C}"/>
              </a:ext>
            </a:extLst>
          </p:cNvPr>
          <p:cNvPicPr>
            <a:picLocks noChangeAspect="1"/>
          </p:cNvPicPr>
          <p:nvPr/>
        </p:nvPicPr>
        <p:blipFill rotWithShape="1">
          <a:blip r:embed="rId5"/>
          <a:srcRect t="32196" b="56267"/>
          <a:stretch/>
        </p:blipFill>
        <p:spPr>
          <a:xfrm>
            <a:off x="2655215" y="4449042"/>
            <a:ext cx="2642096" cy="304801"/>
          </a:xfrm>
          <a:prstGeom prst="rect">
            <a:avLst/>
          </a:prstGeom>
        </p:spPr>
      </p:pic>
      <p:pic>
        <p:nvPicPr>
          <p:cNvPr id="66" name="Picture 65" descr="Text&#10;&#10;Description automatically generated">
            <a:extLst>
              <a:ext uri="{FF2B5EF4-FFF2-40B4-BE49-F238E27FC236}">
                <a16:creationId xmlns:a16="http://schemas.microsoft.com/office/drawing/2014/main" id="{951AB7CD-DDA9-D849-8E46-5F018E6E6300}"/>
              </a:ext>
            </a:extLst>
          </p:cNvPr>
          <p:cNvPicPr>
            <a:picLocks noChangeAspect="1"/>
          </p:cNvPicPr>
          <p:nvPr/>
        </p:nvPicPr>
        <p:blipFill rotWithShape="1">
          <a:blip r:embed="rId5"/>
          <a:srcRect t="79857" b="10253"/>
          <a:stretch/>
        </p:blipFill>
        <p:spPr>
          <a:xfrm>
            <a:off x="-406363" y="6405041"/>
            <a:ext cx="2642096" cy="261292"/>
          </a:xfrm>
          <a:prstGeom prst="rect">
            <a:avLst/>
          </a:prstGeom>
        </p:spPr>
      </p:pic>
      <p:graphicFrame>
        <p:nvGraphicFramePr>
          <p:cNvPr id="67" name="Table 28">
            <a:extLst>
              <a:ext uri="{FF2B5EF4-FFF2-40B4-BE49-F238E27FC236}">
                <a16:creationId xmlns:a16="http://schemas.microsoft.com/office/drawing/2014/main" id="{88587E05-F15E-FA4B-A9F8-F98F064A7FF5}"/>
              </a:ext>
            </a:extLst>
          </p:cNvPr>
          <p:cNvGraphicFramePr>
            <a:graphicFrameLocks noGrp="1"/>
          </p:cNvGraphicFramePr>
          <p:nvPr>
            <p:extLst>
              <p:ext uri="{D42A27DB-BD31-4B8C-83A1-F6EECF244321}">
                <p14:modId xmlns:p14="http://schemas.microsoft.com/office/powerpoint/2010/main" val="1315916352"/>
              </p:ext>
            </p:extLst>
          </p:nvPr>
        </p:nvGraphicFramePr>
        <p:xfrm>
          <a:off x="1539456" y="6399644"/>
          <a:ext cx="5143594" cy="243840"/>
        </p:xfrm>
        <a:graphic>
          <a:graphicData uri="http://schemas.openxmlformats.org/drawingml/2006/table">
            <a:tbl>
              <a:tblPr firstRow="1" bandRow="1">
                <a:tableStyleId>{5940675A-B579-460E-94D1-54222C63F5DA}</a:tableStyleId>
              </a:tblPr>
              <a:tblGrid>
                <a:gridCol w="5143594">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As well as being chief advisor, Merlin was also a/an ? </a:t>
                      </a:r>
                      <a:r>
                        <a:rPr lang="en-GB" sz="800" dirty="0">
                          <a:latin typeface="Gill Sans MT" panose="020B0502020104020203" pitchFamily="34" charset="77"/>
                        </a:rPr>
                        <a:t>(Circle the correct answer or shade the box)</a:t>
                      </a:r>
                      <a:endParaRPr lang="en-GB" sz="1000" dirty="0">
                        <a:latin typeface="Gill Sans MT" panose="020B0502020104020203" pitchFamily="34" charset="77"/>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pSp>
        <p:nvGrpSpPr>
          <p:cNvPr id="68" name="Group 67">
            <a:extLst>
              <a:ext uri="{FF2B5EF4-FFF2-40B4-BE49-F238E27FC236}">
                <a16:creationId xmlns:a16="http://schemas.microsoft.com/office/drawing/2014/main" id="{2C4867F3-4EB2-BF46-95E2-E60257F23DC1}"/>
              </a:ext>
            </a:extLst>
          </p:cNvPr>
          <p:cNvGrpSpPr/>
          <p:nvPr/>
        </p:nvGrpSpPr>
        <p:grpSpPr>
          <a:xfrm>
            <a:off x="271931" y="6655063"/>
            <a:ext cx="6304361" cy="595027"/>
            <a:chOff x="271931" y="7153835"/>
            <a:chExt cx="6304361" cy="595027"/>
          </a:xfrm>
        </p:grpSpPr>
        <p:sp>
          <p:nvSpPr>
            <p:cNvPr id="69" name="Rounded Rectangle 68">
              <a:extLst>
                <a:ext uri="{FF2B5EF4-FFF2-40B4-BE49-F238E27FC236}">
                  <a16:creationId xmlns:a16="http://schemas.microsoft.com/office/drawing/2014/main" id="{DA0BCE0F-47DF-184C-943C-505056BB96A3}"/>
                </a:ext>
              </a:extLst>
            </p:cNvPr>
            <p:cNvSpPr/>
            <p:nvPr/>
          </p:nvSpPr>
          <p:spPr>
            <a:xfrm>
              <a:off x="271931" y="7157214"/>
              <a:ext cx="1390615" cy="581891"/>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solidFill>
                    <a:schemeClr val="tx1"/>
                  </a:solidFill>
                  <a:latin typeface="Gill Sans MT" panose="020B0502020104020203" pitchFamily="34" charset="77"/>
                </a:rPr>
                <a:t>best friend</a:t>
              </a:r>
            </a:p>
          </p:txBody>
        </p:sp>
        <p:sp>
          <p:nvSpPr>
            <p:cNvPr id="70" name="Rounded Rectangle 69">
              <a:extLst>
                <a:ext uri="{FF2B5EF4-FFF2-40B4-BE49-F238E27FC236}">
                  <a16:creationId xmlns:a16="http://schemas.microsoft.com/office/drawing/2014/main" id="{F62A1D2E-9B0D-B94A-845B-73E3389FB38B}"/>
                </a:ext>
              </a:extLst>
            </p:cNvPr>
            <p:cNvSpPr/>
            <p:nvPr/>
          </p:nvSpPr>
          <p:spPr>
            <a:xfrm>
              <a:off x="1866285" y="7166971"/>
              <a:ext cx="1390615" cy="581891"/>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knight</a:t>
              </a:r>
            </a:p>
          </p:txBody>
        </p:sp>
        <p:sp>
          <p:nvSpPr>
            <p:cNvPr id="71" name="Rounded Rectangle 70">
              <a:extLst>
                <a:ext uri="{FF2B5EF4-FFF2-40B4-BE49-F238E27FC236}">
                  <a16:creationId xmlns:a16="http://schemas.microsoft.com/office/drawing/2014/main" id="{8F1E771A-46F0-8C48-AB94-ECB8FF64E680}"/>
                </a:ext>
              </a:extLst>
            </p:cNvPr>
            <p:cNvSpPr/>
            <p:nvPr/>
          </p:nvSpPr>
          <p:spPr>
            <a:xfrm>
              <a:off x="3591323" y="7153835"/>
              <a:ext cx="1390615" cy="581891"/>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solidFill>
                    <a:schemeClr val="tx1"/>
                  </a:solidFill>
                  <a:latin typeface="Gill Sans MT" panose="020B0502020104020203" pitchFamily="34" charset="77"/>
                </a:rPr>
                <a:t>wizard</a:t>
              </a:r>
            </a:p>
          </p:txBody>
        </p:sp>
        <p:sp>
          <p:nvSpPr>
            <p:cNvPr id="72" name="Rounded Rectangle 71">
              <a:extLst>
                <a:ext uri="{FF2B5EF4-FFF2-40B4-BE49-F238E27FC236}">
                  <a16:creationId xmlns:a16="http://schemas.microsoft.com/office/drawing/2014/main" id="{C9F5CA5A-2D0F-8D40-855D-4ED3B79118D8}"/>
                </a:ext>
              </a:extLst>
            </p:cNvPr>
            <p:cNvSpPr/>
            <p:nvPr/>
          </p:nvSpPr>
          <p:spPr>
            <a:xfrm>
              <a:off x="5185677" y="7163239"/>
              <a:ext cx="1390615" cy="581891"/>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lord</a:t>
              </a:r>
            </a:p>
          </p:txBody>
        </p:sp>
      </p:grpSp>
      <p:pic>
        <p:nvPicPr>
          <p:cNvPr id="73" name="Picture 72" descr="Text&#10;&#10;Description automatically generated">
            <a:extLst>
              <a:ext uri="{FF2B5EF4-FFF2-40B4-BE49-F238E27FC236}">
                <a16:creationId xmlns:a16="http://schemas.microsoft.com/office/drawing/2014/main" id="{3188F2CA-9BAA-F14E-8022-8AB00B630653}"/>
              </a:ext>
            </a:extLst>
          </p:cNvPr>
          <p:cNvPicPr>
            <a:picLocks noChangeAspect="1"/>
          </p:cNvPicPr>
          <p:nvPr/>
        </p:nvPicPr>
        <p:blipFill rotWithShape="1">
          <a:blip r:embed="rId5"/>
          <a:srcRect t="90771"/>
          <a:stretch/>
        </p:blipFill>
        <p:spPr>
          <a:xfrm>
            <a:off x="-309336" y="7319242"/>
            <a:ext cx="2642096" cy="243840"/>
          </a:xfrm>
          <a:prstGeom prst="rect">
            <a:avLst/>
          </a:prstGeom>
          <a:ln w="9525">
            <a:noFill/>
          </a:ln>
        </p:spPr>
      </p:pic>
      <p:grpSp>
        <p:nvGrpSpPr>
          <p:cNvPr id="74" name="Group 73">
            <a:extLst>
              <a:ext uri="{FF2B5EF4-FFF2-40B4-BE49-F238E27FC236}">
                <a16:creationId xmlns:a16="http://schemas.microsoft.com/office/drawing/2014/main" id="{F7C632CF-84C1-A640-85F6-2F0E09EC0CC1}"/>
              </a:ext>
            </a:extLst>
          </p:cNvPr>
          <p:cNvGrpSpPr/>
          <p:nvPr/>
        </p:nvGrpSpPr>
        <p:grpSpPr>
          <a:xfrm>
            <a:off x="271931" y="7563082"/>
            <a:ext cx="6333118" cy="574000"/>
            <a:chOff x="271931" y="7867884"/>
            <a:chExt cx="6333118" cy="574000"/>
          </a:xfrm>
        </p:grpSpPr>
        <p:sp>
          <p:nvSpPr>
            <p:cNvPr id="75" name="Rounded Rectangle 74">
              <a:extLst>
                <a:ext uri="{FF2B5EF4-FFF2-40B4-BE49-F238E27FC236}">
                  <a16:creationId xmlns:a16="http://schemas.microsoft.com/office/drawing/2014/main" id="{798A0888-231F-2646-8146-3D5C0248EF3C}"/>
                </a:ext>
              </a:extLst>
            </p:cNvPr>
            <p:cNvSpPr/>
            <p:nvPr/>
          </p:nvSpPr>
          <p:spPr>
            <a:xfrm>
              <a:off x="271931" y="7867884"/>
              <a:ext cx="978764" cy="574000"/>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Sir Hector</a:t>
              </a:r>
            </a:p>
          </p:txBody>
        </p:sp>
        <p:sp>
          <p:nvSpPr>
            <p:cNvPr id="76" name="Rounded Rectangle 75">
              <a:extLst>
                <a:ext uri="{FF2B5EF4-FFF2-40B4-BE49-F238E27FC236}">
                  <a16:creationId xmlns:a16="http://schemas.microsoft.com/office/drawing/2014/main" id="{12DFE28E-B47B-3A42-9833-5FCA30874C5A}"/>
                </a:ext>
              </a:extLst>
            </p:cNvPr>
            <p:cNvSpPr/>
            <p:nvPr/>
          </p:nvSpPr>
          <p:spPr>
            <a:xfrm>
              <a:off x="1866285" y="7867884"/>
              <a:ext cx="978764" cy="574000"/>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Sir Lancelot</a:t>
              </a:r>
            </a:p>
          </p:txBody>
        </p:sp>
        <p:sp>
          <p:nvSpPr>
            <p:cNvPr id="77" name="Rounded Rectangle 76">
              <a:extLst>
                <a:ext uri="{FF2B5EF4-FFF2-40B4-BE49-F238E27FC236}">
                  <a16:creationId xmlns:a16="http://schemas.microsoft.com/office/drawing/2014/main" id="{350E6335-D2D6-274C-B060-B18EA68F19EB}"/>
                </a:ext>
              </a:extLst>
            </p:cNvPr>
            <p:cNvSpPr/>
            <p:nvPr/>
          </p:nvSpPr>
          <p:spPr>
            <a:xfrm>
              <a:off x="3532313" y="7867884"/>
              <a:ext cx="978764" cy="574000"/>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Green Knight</a:t>
              </a:r>
            </a:p>
          </p:txBody>
        </p:sp>
        <p:sp>
          <p:nvSpPr>
            <p:cNvPr id="78" name="Rounded Rectangle 77">
              <a:extLst>
                <a:ext uri="{FF2B5EF4-FFF2-40B4-BE49-F238E27FC236}">
                  <a16:creationId xmlns:a16="http://schemas.microsoft.com/office/drawing/2014/main" id="{6185EFD3-F87F-2848-85AA-9BE8C304D26F}"/>
                </a:ext>
              </a:extLst>
            </p:cNvPr>
            <p:cNvSpPr/>
            <p:nvPr/>
          </p:nvSpPr>
          <p:spPr>
            <a:xfrm>
              <a:off x="5183888" y="7867884"/>
              <a:ext cx="978764" cy="574000"/>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Sir Gawain</a:t>
              </a:r>
            </a:p>
          </p:txBody>
        </p:sp>
        <p:sp>
          <p:nvSpPr>
            <p:cNvPr id="79" name="Rounded Rectangle 78">
              <a:extLst>
                <a:ext uri="{FF2B5EF4-FFF2-40B4-BE49-F238E27FC236}">
                  <a16:creationId xmlns:a16="http://schemas.microsoft.com/office/drawing/2014/main" id="{13D4A2B1-FCDB-B144-A662-E7E0CC39722A}"/>
                </a:ext>
              </a:extLst>
            </p:cNvPr>
            <p:cNvSpPr/>
            <p:nvPr/>
          </p:nvSpPr>
          <p:spPr>
            <a:xfrm>
              <a:off x="1303964" y="8073427"/>
              <a:ext cx="391713" cy="368457"/>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000" dirty="0">
                <a:solidFill>
                  <a:srgbClr val="FF0000"/>
                </a:solidFill>
                <a:latin typeface="Gill Sans MT" panose="020B0502020104020203" pitchFamily="34" charset="77"/>
              </a:endParaRPr>
            </a:p>
          </p:txBody>
        </p:sp>
        <p:sp>
          <p:nvSpPr>
            <p:cNvPr id="80" name="Rounded Rectangle 79">
              <a:extLst>
                <a:ext uri="{FF2B5EF4-FFF2-40B4-BE49-F238E27FC236}">
                  <a16:creationId xmlns:a16="http://schemas.microsoft.com/office/drawing/2014/main" id="{019DAE7B-4BB3-9E40-AC6D-57CFE7EB997F}"/>
                </a:ext>
              </a:extLst>
            </p:cNvPr>
            <p:cNvSpPr/>
            <p:nvPr/>
          </p:nvSpPr>
          <p:spPr>
            <a:xfrm>
              <a:off x="2892142" y="8073423"/>
              <a:ext cx="391713" cy="368457"/>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000" dirty="0">
                <a:solidFill>
                  <a:srgbClr val="FF0000"/>
                </a:solidFill>
                <a:latin typeface="Gill Sans MT" panose="020B0502020104020203" pitchFamily="34" charset="77"/>
              </a:endParaRPr>
            </a:p>
          </p:txBody>
        </p:sp>
        <p:sp>
          <p:nvSpPr>
            <p:cNvPr id="81" name="Rounded Rectangle 80">
              <a:extLst>
                <a:ext uri="{FF2B5EF4-FFF2-40B4-BE49-F238E27FC236}">
                  <a16:creationId xmlns:a16="http://schemas.microsoft.com/office/drawing/2014/main" id="{A2F989E0-F044-0240-8B27-11F8F2AD373E}"/>
                </a:ext>
              </a:extLst>
            </p:cNvPr>
            <p:cNvSpPr/>
            <p:nvPr/>
          </p:nvSpPr>
          <p:spPr>
            <a:xfrm>
              <a:off x="4559840" y="8073423"/>
              <a:ext cx="391713" cy="368457"/>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000" dirty="0">
                <a:solidFill>
                  <a:srgbClr val="FF0000"/>
                </a:solidFill>
                <a:latin typeface="Gill Sans MT" panose="020B0502020104020203" pitchFamily="34" charset="77"/>
              </a:endParaRPr>
            </a:p>
          </p:txBody>
        </p:sp>
        <p:sp>
          <p:nvSpPr>
            <p:cNvPr id="82" name="Rounded Rectangle 81">
              <a:extLst>
                <a:ext uri="{FF2B5EF4-FFF2-40B4-BE49-F238E27FC236}">
                  <a16:creationId xmlns:a16="http://schemas.microsoft.com/office/drawing/2014/main" id="{4C8F4DB8-70AD-ED42-B00C-00D74FBB0979}"/>
                </a:ext>
              </a:extLst>
            </p:cNvPr>
            <p:cNvSpPr/>
            <p:nvPr/>
          </p:nvSpPr>
          <p:spPr>
            <a:xfrm>
              <a:off x="6213336" y="8073424"/>
              <a:ext cx="391713" cy="368457"/>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GB" sz="1000" dirty="0">
                <a:solidFill>
                  <a:srgbClr val="FF0000"/>
                </a:solidFill>
                <a:latin typeface="Gill Sans MT" panose="020B0502020104020203" pitchFamily="34" charset="77"/>
              </a:endParaRPr>
            </a:p>
          </p:txBody>
        </p:sp>
      </p:grpSp>
      <p:graphicFrame>
        <p:nvGraphicFramePr>
          <p:cNvPr id="83" name="Table 28">
            <a:extLst>
              <a:ext uri="{FF2B5EF4-FFF2-40B4-BE49-F238E27FC236}">
                <a16:creationId xmlns:a16="http://schemas.microsoft.com/office/drawing/2014/main" id="{8D2F8FB0-5ABC-DB4B-993D-6E04FD365AD7}"/>
              </a:ext>
            </a:extLst>
          </p:cNvPr>
          <p:cNvGraphicFramePr>
            <a:graphicFrameLocks noGrp="1"/>
          </p:cNvGraphicFramePr>
          <p:nvPr>
            <p:extLst>
              <p:ext uri="{D42A27DB-BD31-4B8C-83A1-F6EECF244321}">
                <p14:modId xmlns:p14="http://schemas.microsoft.com/office/powerpoint/2010/main" val="2598466581"/>
              </p:ext>
            </p:extLst>
          </p:nvPr>
        </p:nvGraphicFramePr>
        <p:xfrm>
          <a:off x="1710190" y="7300094"/>
          <a:ext cx="4972860" cy="243840"/>
        </p:xfrm>
        <a:graphic>
          <a:graphicData uri="http://schemas.openxmlformats.org/drawingml/2006/table">
            <a:tbl>
              <a:tblPr firstRow="1" bandRow="1">
                <a:tableStyleId>{5940675A-B579-460E-94D1-54222C63F5DA}</a:tableStyleId>
              </a:tblPr>
              <a:tblGrid>
                <a:gridCol w="4972860">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Order the information in the order it occurs in the text? </a:t>
                      </a:r>
                      <a:r>
                        <a:rPr lang="en-GB" sz="800" dirty="0">
                          <a:latin typeface="Gill Sans MT" panose="020B0502020104020203" pitchFamily="34" charset="77"/>
                        </a:rPr>
                        <a:t>(Write 1, 2, 3 and 4 in the smaller boxes)</a:t>
                      </a:r>
                      <a:endParaRPr lang="en-GB" sz="1000" dirty="0">
                        <a:latin typeface="Gill Sans MT" panose="020B0502020104020203" pitchFamily="34" charset="77"/>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aphicFrame>
        <p:nvGraphicFramePr>
          <p:cNvPr id="84" name="Table 28">
            <a:extLst>
              <a:ext uri="{FF2B5EF4-FFF2-40B4-BE49-F238E27FC236}">
                <a16:creationId xmlns:a16="http://schemas.microsoft.com/office/drawing/2014/main" id="{241F96D7-C699-A94E-B7A6-966B3398D3FA}"/>
              </a:ext>
            </a:extLst>
          </p:cNvPr>
          <p:cNvGraphicFramePr>
            <a:graphicFrameLocks noGrp="1"/>
          </p:cNvGraphicFramePr>
          <p:nvPr/>
        </p:nvGraphicFramePr>
        <p:xfrm>
          <a:off x="772961" y="2434780"/>
          <a:ext cx="2725481" cy="243840"/>
        </p:xfrm>
        <a:graphic>
          <a:graphicData uri="http://schemas.openxmlformats.org/drawingml/2006/table">
            <a:tbl>
              <a:tblPr firstRow="1" bandRow="1">
                <a:tableStyleId>{5940675A-B579-460E-94D1-54222C63F5DA}</a:tableStyleId>
              </a:tblPr>
              <a:tblGrid>
                <a:gridCol w="2725481">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Write the correct answer in the box.</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aphicFrame>
        <p:nvGraphicFramePr>
          <p:cNvPr id="85" name="Table 28">
            <a:extLst>
              <a:ext uri="{FF2B5EF4-FFF2-40B4-BE49-F238E27FC236}">
                <a16:creationId xmlns:a16="http://schemas.microsoft.com/office/drawing/2014/main" id="{B1A10390-A1A0-384B-AFEC-4592ECD97BBC}"/>
              </a:ext>
            </a:extLst>
          </p:cNvPr>
          <p:cNvGraphicFramePr>
            <a:graphicFrameLocks noGrp="1"/>
          </p:cNvGraphicFramePr>
          <p:nvPr/>
        </p:nvGraphicFramePr>
        <p:xfrm>
          <a:off x="4183901" y="2448635"/>
          <a:ext cx="2725481" cy="243840"/>
        </p:xfrm>
        <a:graphic>
          <a:graphicData uri="http://schemas.openxmlformats.org/drawingml/2006/table">
            <a:tbl>
              <a:tblPr firstRow="1" bandRow="1">
                <a:tableStyleId>{5940675A-B579-460E-94D1-54222C63F5DA}</a:tableStyleId>
              </a:tblPr>
              <a:tblGrid>
                <a:gridCol w="2725481">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Draw lines to join the information.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aphicFrame>
        <p:nvGraphicFramePr>
          <p:cNvPr id="86" name="Table 28">
            <a:extLst>
              <a:ext uri="{FF2B5EF4-FFF2-40B4-BE49-F238E27FC236}">
                <a16:creationId xmlns:a16="http://schemas.microsoft.com/office/drawing/2014/main" id="{2BFC134D-D072-6142-AF39-BD681DFE2498}"/>
              </a:ext>
            </a:extLst>
          </p:cNvPr>
          <p:cNvGraphicFramePr>
            <a:graphicFrameLocks noGrp="1"/>
          </p:cNvGraphicFramePr>
          <p:nvPr/>
        </p:nvGraphicFramePr>
        <p:xfrm>
          <a:off x="1116451" y="4458270"/>
          <a:ext cx="2725481" cy="243840"/>
        </p:xfrm>
        <a:graphic>
          <a:graphicData uri="http://schemas.openxmlformats.org/drawingml/2006/table">
            <a:tbl>
              <a:tblPr firstRow="1" bandRow="1">
                <a:tableStyleId>{5940675A-B579-460E-94D1-54222C63F5DA}</a:tableStyleId>
              </a:tblPr>
              <a:tblGrid>
                <a:gridCol w="2725481">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Write T (True) or F (False).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aphicFrame>
        <p:nvGraphicFramePr>
          <p:cNvPr id="87" name="Table 28">
            <a:extLst>
              <a:ext uri="{FF2B5EF4-FFF2-40B4-BE49-F238E27FC236}">
                <a16:creationId xmlns:a16="http://schemas.microsoft.com/office/drawing/2014/main" id="{1E68ADED-6A5D-8749-9C23-C596FAC6763B}"/>
              </a:ext>
            </a:extLst>
          </p:cNvPr>
          <p:cNvGraphicFramePr>
            <a:graphicFrameLocks noGrp="1"/>
          </p:cNvGraphicFramePr>
          <p:nvPr/>
        </p:nvGraphicFramePr>
        <p:xfrm>
          <a:off x="4441802" y="4473964"/>
          <a:ext cx="2725481" cy="243840"/>
        </p:xfrm>
        <a:graphic>
          <a:graphicData uri="http://schemas.openxmlformats.org/drawingml/2006/table">
            <a:tbl>
              <a:tblPr firstRow="1" bandRow="1">
                <a:tableStyleId>{5940675A-B579-460E-94D1-54222C63F5DA}</a:tableStyleId>
              </a:tblPr>
              <a:tblGrid>
                <a:gridCol w="2725481">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Write the missing word from the text.</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pic>
        <p:nvPicPr>
          <p:cNvPr id="88" name="Picture 87" descr="Text&#10;&#10;Description automatically generated">
            <a:extLst>
              <a:ext uri="{FF2B5EF4-FFF2-40B4-BE49-F238E27FC236}">
                <a16:creationId xmlns:a16="http://schemas.microsoft.com/office/drawing/2014/main" id="{8111B09E-79F3-E845-BDA9-3850F9B9AD33}"/>
              </a:ext>
            </a:extLst>
          </p:cNvPr>
          <p:cNvPicPr>
            <a:picLocks noChangeAspect="1"/>
          </p:cNvPicPr>
          <p:nvPr/>
        </p:nvPicPr>
        <p:blipFill rotWithShape="1">
          <a:blip r:embed="rId5"/>
          <a:srcRect t="68294" b="22477"/>
          <a:stretch/>
        </p:blipFill>
        <p:spPr>
          <a:xfrm>
            <a:off x="-439839" y="8220388"/>
            <a:ext cx="2642096" cy="243840"/>
          </a:xfrm>
          <a:prstGeom prst="rect">
            <a:avLst/>
          </a:prstGeom>
        </p:spPr>
      </p:pic>
      <p:graphicFrame>
        <p:nvGraphicFramePr>
          <p:cNvPr id="89" name="Table 28">
            <a:extLst>
              <a:ext uri="{FF2B5EF4-FFF2-40B4-BE49-F238E27FC236}">
                <a16:creationId xmlns:a16="http://schemas.microsoft.com/office/drawing/2014/main" id="{AEC35CF6-FD47-9A40-ABA1-8C2FC8E21CA4}"/>
              </a:ext>
            </a:extLst>
          </p:cNvPr>
          <p:cNvGraphicFramePr>
            <a:graphicFrameLocks noGrp="1"/>
          </p:cNvGraphicFramePr>
          <p:nvPr>
            <p:extLst>
              <p:ext uri="{D42A27DB-BD31-4B8C-83A1-F6EECF244321}">
                <p14:modId xmlns:p14="http://schemas.microsoft.com/office/powerpoint/2010/main" val="2958575018"/>
              </p:ext>
            </p:extLst>
          </p:nvPr>
        </p:nvGraphicFramePr>
        <p:xfrm>
          <a:off x="1436088" y="8239845"/>
          <a:ext cx="5246963" cy="243840"/>
        </p:xfrm>
        <a:graphic>
          <a:graphicData uri="http://schemas.openxmlformats.org/drawingml/2006/table">
            <a:tbl>
              <a:tblPr firstRow="1" bandRow="1">
                <a:tableStyleId>{5940675A-B579-460E-94D1-54222C63F5DA}</a:tableStyleId>
              </a:tblPr>
              <a:tblGrid>
                <a:gridCol w="5246963">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Circle the word that which refers to how people are treated fairly.         </a:t>
                      </a:r>
                      <a:r>
                        <a:rPr lang="en-GB" sz="800" dirty="0">
                          <a:latin typeface="Gill Sans MT" panose="020B0502020104020203" pitchFamily="34" charset="77"/>
                        </a:rPr>
                        <a:t>(Dictionary definition)</a:t>
                      </a:r>
                      <a:endParaRPr lang="en-GB" sz="1000" dirty="0">
                        <a:latin typeface="Gill Sans MT" panose="020B0502020104020203" pitchFamily="34" charset="77"/>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aphicFrame>
        <p:nvGraphicFramePr>
          <p:cNvPr id="90" name="Table 28">
            <a:extLst>
              <a:ext uri="{FF2B5EF4-FFF2-40B4-BE49-F238E27FC236}">
                <a16:creationId xmlns:a16="http://schemas.microsoft.com/office/drawing/2014/main" id="{BE245CF8-D321-9647-AF16-6A82035158C1}"/>
              </a:ext>
            </a:extLst>
          </p:cNvPr>
          <p:cNvGraphicFramePr>
            <a:graphicFrameLocks noGrp="1"/>
          </p:cNvGraphicFramePr>
          <p:nvPr>
            <p:extLst>
              <p:ext uri="{D42A27DB-BD31-4B8C-83A1-F6EECF244321}">
                <p14:modId xmlns:p14="http://schemas.microsoft.com/office/powerpoint/2010/main" val="2887942079"/>
              </p:ext>
            </p:extLst>
          </p:nvPr>
        </p:nvGraphicFramePr>
        <p:xfrm>
          <a:off x="1445085" y="8915171"/>
          <a:ext cx="5237966" cy="243840"/>
        </p:xfrm>
        <a:graphic>
          <a:graphicData uri="http://schemas.openxmlformats.org/drawingml/2006/table">
            <a:tbl>
              <a:tblPr firstRow="1" bandRow="1">
                <a:tableStyleId>{5940675A-B579-460E-94D1-54222C63F5DA}</a:tableStyleId>
              </a:tblPr>
              <a:tblGrid>
                <a:gridCol w="5237966">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Write one word that suggests that Sir Gawain unexpectedly faced the Green Knight. </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sp>
        <p:nvSpPr>
          <p:cNvPr id="91" name="TextBox 90">
            <a:extLst>
              <a:ext uri="{FF2B5EF4-FFF2-40B4-BE49-F238E27FC236}">
                <a16:creationId xmlns:a16="http://schemas.microsoft.com/office/drawing/2014/main" id="{AFC59548-AF1C-E24B-9EFE-68D1E45D20C6}"/>
              </a:ext>
            </a:extLst>
          </p:cNvPr>
          <p:cNvSpPr txBox="1"/>
          <p:nvPr/>
        </p:nvSpPr>
        <p:spPr>
          <a:xfrm>
            <a:off x="2664388" y="9662756"/>
            <a:ext cx="1494320" cy="246221"/>
          </a:xfrm>
          <a:prstGeom prst="rect">
            <a:avLst/>
          </a:prstGeom>
          <a:noFill/>
        </p:spPr>
        <p:txBody>
          <a:bodyPr wrap="none" rtlCol="0">
            <a:spAutoFit/>
          </a:bodyPr>
          <a:lstStyle/>
          <a:p>
            <a:r>
              <a:rPr lang="en-GB" sz="1000" dirty="0">
                <a:solidFill>
                  <a:schemeClr val="bg1">
                    <a:lumMod val="75000"/>
                  </a:schemeClr>
                </a:solidFill>
                <a:latin typeface="Gill Sans MT" panose="020B0502020104020203" pitchFamily="34" charset="77"/>
              </a:rPr>
              <a:t>© Vocabulary Ninja 2021</a:t>
            </a:r>
          </a:p>
        </p:txBody>
      </p:sp>
      <p:graphicFrame>
        <p:nvGraphicFramePr>
          <p:cNvPr id="92" name="Table 55">
            <a:extLst>
              <a:ext uri="{FF2B5EF4-FFF2-40B4-BE49-F238E27FC236}">
                <a16:creationId xmlns:a16="http://schemas.microsoft.com/office/drawing/2014/main" id="{0546225D-E3D4-3C43-9B2E-E555C48CC250}"/>
              </a:ext>
            </a:extLst>
          </p:cNvPr>
          <p:cNvGraphicFramePr>
            <a:graphicFrameLocks noGrp="1"/>
          </p:cNvGraphicFramePr>
          <p:nvPr>
            <p:extLst>
              <p:ext uri="{D42A27DB-BD31-4B8C-83A1-F6EECF244321}">
                <p14:modId xmlns:p14="http://schemas.microsoft.com/office/powerpoint/2010/main" val="3269458905"/>
              </p:ext>
            </p:extLst>
          </p:nvPr>
        </p:nvGraphicFramePr>
        <p:xfrm>
          <a:off x="174949" y="8499233"/>
          <a:ext cx="6508102" cy="370840"/>
        </p:xfrm>
        <a:graphic>
          <a:graphicData uri="http://schemas.openxmlformats.org/drawingml/2006/table">
            <a:tbl>
              <a:tblPr firstRow="1" bandRow="1">
                <a:effectLst/>
                <a:tableStyleId>{5940675A-B579-460E-94D1-54222C63F5DA}</a:tableStyleId>
              </a:tblPr>
              <a:tblGrid>
                <a:gridCol w="6508102">
                  <a:extLst>
                    <a:ext uri="{9D8B030D-6E8A-4147-A177-3AD203B41FA5}">
                      <a16:colId xmlns:a16="http://schemas.microsoft.com/office/drawing/2014/main" val="2280604406"/>
                    </a:ext>
                  </a:extLst>
                </a:gridCol>
              </a:tblGrid>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000" b="0" i="0" kern="1200" dirty="0">
                          <a:solidFill>
                            <a:schemeClr val="tx1"/>
                          </a:solidFill>
                          <a:effectLst/>
                          <a:latin typeface="Gill Sans MT" panose="020B0502020104020203" pitchFamily="34" charset="77"/>
                          <a:ea typeface="+mn-ea"/>
                          <a:cs typeface="+mn-cs"/>
                        </a:rPr>
                        <a:t>But rather our friend. He has taught me the importance of honesty and justice. </a:t>
                      </a:r>
                      <a:endParaRPr lang="en-GB" sz="1000" dirty="0">
                        <a:solidFill>
                          <a:schemeClr val="tx1"/>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32831021"/>
                  </a:ext>
                </a:extLst>
              </a:tr>
            </a:tbl>
          </a:graphicData>
        </a:graphic>
      </p:graphicFrame>
      <p:graphicFrame>
        <p:nvGraphicFramePr>
          <p:cNvPr id="96" name="Table 95">
            <a:extLst>
              <a:ext uri="{FF2B5EF4-FFF2-40B4-BE49-F238E27FC236}">
                <a16:creationId xmlns:a16="http://schemas.microsoft.com/office/drawing/2014/main" id="{B05738DB-C314-1340-90CD-504BCA1B5E0C}"/>
              </a:ext>
            </a:extLst>
          </p:cNvPr>
          <p:cNvGraphicFramePr>
            <a:graphicFrameLocks noGrp="1"/>
          </p:cNvGraphicFramePr>
          <p:nvPr>
            <p:extLst>
              <p:ext uri="{D42A27DB-BD31-4B8C-83A1-F6EECF244321}">
                <p14:modId xmlns:p14="http://schemas.microsoft.com/office/powerpoint/2010/main" val="3650827778"/>
              </p:ext>
            </p:extLst>
          </p:nvPr>
        </p:nvGraphicFramePr>
        <p:xfrm>
          <a:off x="174949" y="9214772"/>
          <a:ext cx="4602534" cy="396240"/>
        </p:xfrm>
        <a:graphic>
          <a:graphicData uri="http://schemas.openxmlformats.org/drawingml/2006/table">
            <a:tbl>
              <a:tblPr firstRow="1" bandRow="1">
                <a:tableStyleId>{5940675A-B579-460E-94D1-54222C63F5DA}</a:tableStyleId>
              </a:tblPr>
              <a:tblGrid>
                <a:gridCol w="4602534">
                  <a:extLst>
                    <a:ext uri="{9D8B030D-6E8A-4147-A177-3AD203B41FA5}">
                      <a16:colId xmlns:a16="http://schemas.microsoft.com/office/drawing/2014/main" val="2280604406"/>
                    </a:ext>
                  </a:extLst>
                </a:gridCol>
              </a:tblGrid>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000" dirty="0">
                          <a:latin typeface="Gill Sans MT" panose="020B0502020104020203" pitchFamily="34" charset="77"/>
                        </a:rPr>
                        <a:t>Among the others was Sir Gawain, the king’s cousin who had recently had an encounter with the Green Knight. </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32831021"/>
                  </a:ext>
                </a:extLst>
              </a:tr>
            </a:tbl>
          </a:graphicData>
        </a:graphic>
      </p:graphicFrame>
      <p:graphicFrame>
        <p:nvGraphicFramePr>
          <p:cNvPr id="97" name="Table 96">
            <a:extLst>
              <a:ext uri="{FF2B5EF4-FFF2-40B4-BE49-F238E27FC236}">
                <a16:creationId xmlns:a16="http://schemas.microsoft.com/office/drawing/2014/main" id="{78A42277-7459-7545-9F9C-4E18011F7BCB}"/>
              </a:ext>
            </a:extLst>
          </p:cNvPr>
          <p:cNvGraphicFramePr>
            <a:graphicFrameLocks noGrp="1"/>
          </p:cNvGraphicFramePr>
          <p:nvPr>
            <p:extLst>
              <p:ext uri="{D42A27DB-BD31-4B8C-83A1-F6EECF244321}">
                <p14:modId xmlns:p14="http://schemas.microsoft.com/office/powerpoint/2010/main" val="3226188935"/>
              </p:ext>
            </p:extLst>
          </p:nvPr>
        </p:nvGraphicFramePr>
        <p:xfrm>
          <a:off x="4951553" y="9214772"/>
          <a:ext cx="1737757" cy="396240"/>
        </p:xfrm>
        <a:graphic>
          <a:graphicData uri="http://schemas.openxmlformats.org/drawingml/2006/table">
            <a:tbl>
              <a:tblPr firstRow="1" bandRow="1">
                <a:tableStyleId>{5940675A-B579-460E-94D1-54222C63F5DA}</a:tableStyleId>
              </a:tblPr>
              <a:tblGrid>
                <a:gridCol w="1737757">
                  <a:extLst>
                    <a:ext uri="{9D8B030D-6E8A-4147-A177-3AD203B41FA5}">
                      <a16:colId xmlns:a16="http://schemas.microsoft.com/office/drawing/2014/main" val="2280604406"/>
                    </a:ext>
                  </a:extLst>
                </a:gridCol>
              </a:tblGrid>
              <a:tr h="3962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000" dirty="0">
                        <a:solidFill>
                          <a:srgbClr val="FF0000"/>
                        </a:solidFill>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32831021"/>
                  </a:ext>
                </a:extLst>
              </a:tr>
            </a:tbl>
          </a:graphicData>
        </a:graphic>
      </p:graphicFrame>
      <p:pic>
        <p:nvPicPr>
          <p:cNvPr id="45" name="Picture 44" descr="Logo&#10;&#10;Description automatically generated">
            <a:extLst>
              <a:ext uri="{FF2B5EF4-FFF2-40B4-BE49-F238E27FC236}">
                <a16:creationId xmlns:a16="http://schemas.microsoft.com/office/drawing/2014/main" id="{6683F0F3-1DF2-DC49-8B1C-7854097A9743}"/>
              </a:ext>
            </a:extLst>
          </p:cNvPr>
          <p:cNvPicPr>
            <a:picLocks noChangeAspect="1"/>
          </p:cNvPicPr>
          <p:nvPr/>
        </p:nvPicPr>
        <p:blipFill rotWithShape="1">
          <a:blip r:embed="rId6"/>
          <a:srcRect b="14508"/>
          <a:stretch/>
        </p:blipFill>
        <p:spPr>
          <a:xfrm>
            <a:off x="182828" y="134150"/>
            <a:ext cx="590133" cy="553612"/>
          </a:xfrm>
          <a:prstGeom prst="rect">
            <a:avLst/>
          </a:prstGeom>
        </p:spPr>
      </p:pic>
      <p:pic>
        <p:nvPicPr>
          <p:cNvPr id="46" name="Picture 45" descr="Logo&#10;&#10;Description automatically generated">
            <a:extLst>
              <a:ext uri="{FF2B5EF4-FFF2-40B4-BE49-F238E27FC236}">
                <a16:creationId xmlns:a16="http://schemas.microsoft.com/office/drawing/2014/main" id="{0D8BDBEA-D1DC-7E4B-919B-771017B01C0E}"/>
              </a:ext>
            </a:extLst>
          </p:cNvPr>
          <p:cNvPicPr>
            <a:picLocks noChangeAspect="1"/>
          </p:cNvPicPr>
          <p:nvPr/>
        </p:nvPicPr>
        <p:blipFill rotWithShape="1">
          <a:blip r:embed="rId6"/>
          <a:srcRect b="14508"/>
          <a:stretch/>
        </p:blipFill>
        <p:spPr>
          <a:xfrm>
            <a:off x="6092891" y="137542"/>
            <a:ext cx="590133" cy="553612"/>
          </a:xfrm>
          <a:prstGeom prst="rect">
            <a:avLst/>
          </a:prstGeom>
        </p:spPr>
      </p:pic>
    </p:spTree>
    <p:extLst>
      <p:ext uri="{BB962C8B-B14F-4D97-AF65-F5344CB8AC3E}">
        <p14:creationId xmlns:p14="http://schemas.microsoft.com/office/powerpoint/2010/main" val="13157416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Table 15">
            <a:extLst>
              <a:ext uri="{FF2B5EF4-FFF2-40B4-BE49-F238E27FC236}">
                <a16:creationId xmlns:a16="http://schemas.microsoft.com/office/drawing/2014/main" id="{C865FD6D-2A94-7640-917E-BB4E64BDA4AD}"/>
              </a:ext>
            </a:extLst>
          </p:cNvPr>
          <p:cNvGraphicFramePr>
            <a:graphicFrameLocks noGrp="1"/>
          </p:cNvGraphicFramePr>
          <p:nvPr>
            <p:extLst>
              <p:ext uri="{D42A27DB-BD31-4B8C-83A1-F6EECF244321}">
                <p14:modId xmlns:p14="http://schemas.microsoft.com/office/powerpoint/2010/main" val="1959632536"/>
              </p:ext>
            </p:extLst>
          </p:nvPr>
        </p:nvGraphicFramePr>
        <p:xfrm>
          <a:off x="174949" y="2678621"/>
          <a:ext cx="3105580" cy="1756910"/>
        </p:xfrm>
        <a:graphic>
          <a:graphicData uri="http://schemas.openxmlformats.org/drawingml/2006/table">
            <a:tbl>
              <a:tblPr firstRow="1" bandRow="1">
                <a:tableStyleId>{5940675A-B579-460E-94D1-54222C63F5DA}</a:tableStyleId>
              </a:tblPr>
              <a:tblGrid>
                <a:gridCol w="1832527">
                  <a:extLst>
                    <a:ext uri="{9D8B030D-6E8A-4147-A177-3AD203B41FA5}">
                      <a16:colId xmlns:a16="http://schemas.microsoft.com/office/drawing/2014/main" val="4214413417"/>
                    </a:ext>
                  </a:extLst>
                </a:gridCol>
                <a:gridCol w="1273053">
                  <a:extLst>
                    <a:ext uri="{9D8B030D-6E8A-4147-A177-3AD203B41FA5}">
                      <a16:colId xmlns:a16="http://schemas.microsoft.com/office/drawing/2014/main" val="4102236975"/>
                    </a:ext>
                  </a:extLst>
                </a:gridCol>
              </a:tblGrid>
              <a:tr h="351382">
                <a:tc>
                  <a:txBody>
                    <a:bodyPr/>
                    <a:lstStyle/>
                    <a:p>
                      <a:pPr algn="ctr"/>
                      <a:r>
                        <a:rPr lang="en-GB" sz="800" b="0" dirty="0">
                          <a:latin typeface="Gill Sans MT" panose="020B0502020104020203" pitchFamily="34" charset="77"/>
                        </a:rPr>
                        <a:t>What was the table made out of?</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GB" sz="800" b="0" dirty="0">
                          <a:solidFill>
                            <a:srgbClr val="FF0000"/>
                          </a:solidFill>
                          <a:latin typeface="Gill Sans MT" panose="020B0502020104020203" pitchFamily="34" charset="77"/>
                        </a:rPr>
                        <a:t>Wood</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914495096"/>
                  </a:ext>
                </a:extLst>
              </a:tr>
              <a:tr h="351382">
                <a:tc>
                  <a:txBody>
                    <a:bodyPr/>
                    <a:lstStyle/>
                    <a:p>
                      <a:pPr algn="ctr"/>
                      <a:r>
                        <a:rPr lang="en-GB" sz="800" b="0" dirty="0">
                          <a:latin typeface="Gill Sans MT" panose="020B0502020104020203" pitchFamily="34" charset="77"/>
                        </a:rPr>
                        <a:t>Who was to the king’s right?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GB" sz="800" b="0" dirty="0">
                          <a:solidFill>
                            <a:srgbClr val="FF0000"/>
                          </a:solidFill>
                          <a:latin typeface="Gill Sans MT" panose="020B0502020104020203" pitchFamily="34" charset="77"/>
                        </a:rPr>
                        <a:t>Sir Lancelot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44617531"/>
                  </a:ext>
                </a:extLst>
              </a:tr>
              <a:tr h="351382">
                <a:tc>
                  <a:txBody>
                    <a:bodyPr/>
                    <a:lstStyle/>
                    <a:p>
                      <a:pPr algn="ctr"/>
                      <a:r>
                        <a:rPr lang="en-GB" sz="800" b="0" dirty="0">
                          <a:latin typeface="Gill Sans MT" panose="020B0502020104020203" pitchFamily="34" charset="77"/>
                        </a:rPr>
                        <a:t>Who was the king’s cousin?</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GB" sz="800" b="0" dirty="0">
                          <a:solidFill>
                            <a:srgbClr val="FF0000"/>
                          </a:solidFill>
                          <a:latin typeface="Gill Sans MT" panose="020B0502020104020203" pitchFamily="34" charset="77"/>
                        </a:rPr>
                        <a:t>Sir Gawain</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885881787"/>
                  </a:ext>
                </a:extLst>
              </a:tr>
              <a:tr h="351382">
                <a:tc>
                  <a:txBody>
                    <a:bodyPr/>
                    <a:lstStyle/>
                    <a:p>
                      <a:pPr algn="ctr"/>
                      <a:r>
                        <a:rPr lang="en-GB" sz="800" b="0" dirty="0">
                          <a:latin typeface="Gill Sans MT" panose="020B0502020104020203" pitchFamily="34" charset="77"/>
                        </a:rPr>
                        <a:t>Who was the king’s chief advisor?</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GB" sz="800" b="0" dirty="0">
                          <a:solidFill>
                            <a:srgbClr val="FF0000"/>
                          </a:solidFill>
                          <a:latin typeface="Gill Sans MT" panose="020B0502020104020203" pitchFamily="34" charset="77"/>
                        </a:rPr>
                        <a:t>Merlin</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98021009"/>
                  </a:ext>
                </a:extLst>
              </a:tr>
              <a:tr h="351382">
                <a:tc>
                  <a:txBody>
                    <a:bodyPr/>
                    <a:lstStyle/>
                    <a:p>
                      <a:pPr algn="ctr"/>
                      <a:r>
                        <a:rPr lang="en-GB" sz="800" b="0" dirty="0">
                          <a:latin typeface="Gill Sans MT" panose="020B0502020104020203" pitchFamily="34" charset="77"/>
                        </a:rPr>
                        <a:t>What was the name of the king’s sword?</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GB" sz="800" b="0" dirty="0">
                          <a:solidFill>
                            <a:srgbClr val="FF0000"/>
                          </a:solidFill>
                          <a:latin typeface="Gill Sans MT" panose="020B0502020104020203" pitchFamily="34" charset="77"/>
                        </a:rPr>
                        <a:t>Excalibur</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31378104"/>
                  </a:ext>
                </a:extLst>
              </a:tr>
            </a:tbl>
          </a:graphicData>
        </a:graphic>
      </p:graphicFrame>
      <p:graphicFrame>
        <p:nvGraphicFramePr>
          <p:cNvPr id="16" name="Table 16">
            <a:extLst>
              <a:ext uri="{FF2B5EF4-FFF2-40B4-BE49-F238E27FC236}">
                <a16:creationId xmlns:a16="http://schemas.microsoft.com/office/drawing/2014/main" id="{71D680E8-8868-BE48-9692-DDDD638F98D8}"/>
              </a:ext>
            </a:extLst>
          </p:cNvPr>
          <p:cNvGraphicFramePr>
            <a:graphicFrameLocks noGrp="1"/>
          </p:cNvGraphicFramePr>
          <p:nvPr>
            <p:extLst>
              <p:ext uri="{D42A27DB-BD31-4B8C-83A1-F6EECF244321}">
                <p14:modId xmlns:p14="http://schemas.microsoft.com/office/powerpoint/2010/main" val="3746504721"/>
              </p:ext>
            </p:extLst>
          </p:nvPr>
        </p:nvGraphicFramePr>
        <p:xfrm>
          <a:off x="3428999" y="2678620"/>
          <a:ext cx="3254052" cy="1757826"/>
        </p:xfrm>
        <a:graphic>
          <a:graphicData uri="http://schemas.openxmlformats.org/drawingml/2006/table">
            <a:tbl>
              <a:tblPr firstRow="1" bandRow="1">
                <a:tableStyleId>{5940675A-B579-460E-94D1-54222C63F5DA}</a:tableStyleId>
              </a:tblPr>
              <a:tblGrid>
                <a:gridCol w="1084684">
                  <a:extLst>
                    <a:ext uri="{9D8B030D-6E8A-4147-A177-3AD203B41FA5}">
                      <a16:colId xmlns:a16="http://schemas.microsoft.com/office/drawing/2014/main" val="2028648270"/>
                    </a:ext>
                  </a:extLst>
                </a:gridCol>
                <a:gridCol w="1084684">
                  <a:extLst>
                    <a:ext uri="{9D8B030D-6E8A-4147-A177-3AD203B41FA5}">
                      <a16:colId xmlns:a16="http://schemas.microsoft.com/office/drawing/2014/main" val="3180104294"/>
                    </a:ext>
                  </a:extLst>
                </a:gridCol>
                <a:gridCol w="1084684">
                  <a:extLst>
                    <a:ext uri="{9D8B030D-6E8A-4147-A177-3AD203B41FA5}">
                      <a16:colId xmlns:a16="http://schemas.microsoft.com/office/drawing/2014/main" val="3868746228"/>
                    </a:ext>
                  </a:extLst>
                </a:gridCol>
              </a:tblGrid>
              <a:tr h="585942">
                <a:tc>
                  <a:txBody>
                    <a:bodyPr/>
                    <a:lstStyle/>
                    <a:p>
                      <a:pPr algn="ctr"/>
                      <a:r>
                        <a:rPr lang="en-GB" sz="1000" dirty="0">
                          <a:latin typeface="Gill Sans MT" panose="020B0502020104020203" pitchFamily="34" charset="77"/>
                        </a:rPr>
                        <a:t>To the left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1000" dirty="0">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GB" sz="1000" dirty="0">
                          <a:latin typeface="Gill Sans MT" panose="020B0502020104020203" pitchFamily="34" charset="77"/>
                        </a:rPr>
                        <a:t>Sir Lancelot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91448303"/>
                  </a:ext>
                </a:extLst>
              </a:tr>
              <a:tr h="585942">
                <a:tc>
                  <a:txBody>
                    <a:bodyPr/>
                    <a:lstStyle/>
                    <a:p>
                      <a:pPr algn="ctr"/>
                      <a:r>
                        <a:rPr lang="en-GB" sz="1000" dirty="0">
                          <a:latin typeface="Gill Sans MT" panose="020B0502020104020203" pitchFamily="34" charset="77"/>
                        </a:rPr>
                        <a:t>To the right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1000" dirty="0">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GB" sz="1000" dirty="0">
                          <a:latin typeface="Gill Sans MT" panose="020B0502020104020203" pitchFamily="34" charset="77"/>
                        </a:rPr>
                        <a:t>Sir Hector</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304829643"/>
                  </a:ext>
                </a:extLst>
              </a:tr>
              <a:tr h="585942">
                <a:tc>
                  <a:txBody>
                    <a:bodyPr/>
                    <a:lstStyle/>
                    <a:p>
                      <a:pPr algn="ctr"/>
                      <a:r>
                        <a:rPr lang="en-GB" sz="1000" dirty="0">
                          <a:latin typeface="Gill Sans MT" panose="020B0502020104020203" pitchFamily="34" charset="77"/>
                        </a:rPr>
                        <a:t>King’s cousin</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endParaRPr lang="en-GB" sz="1000" dirty="0">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solidFill>
                      <a:prstDash val="solid"/>
                      <a:round/>
                      <a:headEnd type="none" w="med" len="med"/>
                      <a:tailEnd type="none" w="med" len="med"/>
                    </a:lnT>
                    <a:lnB w="9525" cap="flat" cmpd="sng" algn="ctr">
                      <a:solidFill>
                        <a:schemeClr val="bg1"/>
                      </a:solidFill>
                      <a:prstDash val="solid"/>
                      <a:round/>
                      <a:headEnd type="none" w="med" len="med"/>
                      <a:tailEnd type="none" w="med" len="med"/>
                    </a:lnB>
                  </a:tcPr>
                </a:tc>
                <a:tc>
                  <a:txBody>
                    <a:bodyPr/>
                    <a:lstStyle/>
                    <a:p>
                      <a:pPr algn="ctr"/>
                      <a:r>
                        <a:rPr lang="en-GB" sz="1000" dirty="0">
                          <a:latin typeface="Gill Sans MT" panose="020B0502020104020203" pitchFamily="34" charset="77"/>
                        </a:rPr>
                        <a:t>Sir Gawain</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507721171"/>
                  </a:ext>
                </a:extLst>
              </a:tr>
            </a:tbl>
          </a:graphicData>
        </a:graphic>
      </p:graphicFrame>
      <p:pic>
        <p:nvPicPr>
          <p:cNvPr id="18" name="Picture 17" descr="Text&#10;&#10;Description automatically generated">
            <a:extLst>
              <a:ext uri="{FF2B5EF4-FFF2-40B4-BE49-F238E27FC236}">
                <a16:creationId xmlns:a16="http://schemas.microsoft.com/office/drawing/2014/main" id="{00FE580A-B405-5E42-9630-3CEB831B9EC2}"/>
              </a:ext>
            </a:extLst>
          </p:cNvPr>
          <p:cNvPicPr>
            <a:picLocks noChangeAspect="1"/>
          </p:cNvPicPr>
          <p:nvPr/>
        </p:nvPicPr>
        <p:blipFill rotWithShape="1">
          <a:blip r:embed="rId2"/>
          <a:srcRect t="8430" b="85301"/>
          <a:stretch/>
        </p:blipFill>
        <p:spPr>
          <a:xfrm>
            <a:off x="-779890" y="2470601"/>
            <a:ext cx="2642096" cy="165625"/>
          </a:xfrm>
          <a:prstGeom prst="rect">
            <a:avLst/>
          </a:prstGeom>
        </p:spPr>
      </p:pic>
      <p:pic>
        <p:nvPicPr>
          <p:cNvPr id="20" name="Picture 19" descr="Text&#10;&#10;Description automatically generated">
            <a:extLst>
              <a:ext uri="{FF2B5EF4-FFF2-40B4-BE49-F238E27FC236}">
                <a16:creationId xmlns:a16="http://schemas.microsoft.com/office/drawing/2014/main" id="{DB584494-EF6C-E64D-97BC-449BDC94AD48}"/>
              </a:ext>
            </a:extLst>
          </p:cNvPr>
          <p:cNvPicPr>
            <a:picLocks noChangeAspect="1"/>
          </p:cNvPicPr>
          <p:nvPr/>
        </p:nvPicPr>
        <p:blipFill rotWithShape="1">
          <a:blip r:embed="rId2"/>
          <a:srcRect t="56974" b="33797"/>
          <a:stretch/>
        </p:blipFill>
        <p:spPr>
          <a:xfrm>
            <a:off x="-439839" y="8895714"/>
            <a:ext cx="2642096" cy="243840"/>
          </a:xfrm>
          <a:prstGeom prst="rect">
            <a:avLst/>
          </a:prstGeom>
        </p:spPr>
      </p:pic>
      <p:pic>
        <p:nvPicPr>
          <p:cNvPr id="21" name="Picture 20" descr="Text&#10;&#10;Description automatically generated">
            <a:extLst>
              <a:ext uri="{FF2B5EF4-FFF2-40B4-BE49-F238E27FC236}">
                <a16:creationId xmlns:a16="http://schemas.microsoft.com/office/drawing/2014/main" id="{89F2BD15-412C-1E43-88E2-86F473343A79}"/>
              </a:ext>
            </a:extLst>
          </p:cNvPr>
          <p:cNvPicPr>
            <a:picLocks noChangeAspect="1"/>
          </p:cNvPicPr>
          <p:nvPr/>
        </p:nvPicPr>
        <p:blipFill rotWithShape="1">
          <a:blip r:embed="rId2"/>
          <a:srcRect t="19676" r="58448" b="71197"/>
          <a:stretch/>
        </p:blipFill>
        <p:spPr>
          <a:xfrm>
            <a:off x="3155503" y="2437500"/>
            <a:ext cx="1097842" cy="241120"/>
          </a:xfrm>
          <a:prstGeom prst="rect">
            <a:avLst/>
          </a:prstGeom>
        </p:spPr>
      </p:pic>
      <p:graphicFrame>
        <p:nvGraphicFramePr>
          <p:cNvPr id="22" name="Table 15">
            <a:extLst>
              <a:ext uri="{FF2B5EF4-FFF2-40B4-BE49-F238E27FC236}">
                <a16:creationId xmlns:a16="http://schemas.microsoft.com/office/drawing/2014/main" id="{2F4FA544-6EAC-6548-A628-C39F38AF3A46}"/>
              </a:ext>
            </a:extLst>
          </p:cNvPr>
          <p:cNvGraphicFramePr>
            <a:graphicFrameLocks noGrp="1"/>
          </p:cNvGraphicFramePr>
          <p:nvPr>
            <p:extLst>
              <p:ext uri="{D42A27DB-BD31-4B8C-83A1-F6EECF244321}">
                <p14:modId xmlns:p14="http://schemas.microsoft.com/office/powerpoint/2010/main" val="2858874962"/>
              </p:ext>
            </p:extLst>
          </p:nvPr>
        </p:nvGraphicFramePr>
        <p:xfrm>
          <a:off x="174949" y="4675455"/>
          <a:ext cx="3105580" cy="1712610"/>
        </p:xfrm>
        <a:graphic>
          <a:graphicData uri="http://schemas.openxmlformats.org/drawingml/2006/table">
            <a:tbl>
              <a:tblPr firstRow="1" bandRow="1">
                <a:tableStyleId>{5940675A-B579-460E-94D1-54222C63F5DA}</a:tableStyleId>
              </a:tblPr>
              <a:tblGrid>
                <a:gridCol w="2647764">
                  <a:extLst>
                    <a:ext uri="{9D8B030D-6E8A-4147-A177-3AD203B41FA5}">
                      <a16:colId xmlns:a16="http://schemas.microsoft.com/office/drawing/2014/main" val="4214413417"/>
                    </a:ext>
                  </a:extLst>
                </a:gridCol>
                <a:gridCol w="457816">
                  <a:extLst>
                    <a:ext uri="{9D8B030D-6E8A-4147-A177-3AD203B41FA5}">
                      <a16:colId xmlns:a16="http://schemas.microsoft.com/office/drawing/2014/main" val="4102236975"/>
                    </a:ext>
                  </a:extLst>
                </a:gridCol>
              </a:tblGrid>
              <a:tr h="342522">
                <a:tc>
                  <a:txBody>
                    <a:bodyPr/>
                    <a:lstStyle/>
                    <a:p>
                      <a:pPr algn="ctr"/>
                      <a:r>
                        <a:rPr lang="en-GB" sz="1000" b="0" dirty="0">
                          <a:latin typeface="Gill Sans MT" panose="020B0502020104020203" pitchFamily="34" charset="77"/>
                        </a:rPr>
                        <a:t>Merlin was the king’s chief advisor.</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GB" sz="1000" b="0" dirty="0">
                          <a:solidFill>
                            <a:srgbClr val="FF0000"/>
                          </a:solidFill>
                          <a:latin typeface="Gill Sans MT" panose="020B0502020104020203" pitchFamily="34" charset="77"/>
                        </a:rPr>
                        <a:t>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914495096"/>
                  </a:ext>
                </a:extLst>
              </a:tr>
              <a:tr h="342522">
                <a:tc>
                  <a:txBody>
                    <a:bodyPr/>
                    <a:lstStyle/>
                    <a:p>
                      <a:pPr algn="ctr"/>
                      <a:r>
                        <a:rPr lang="en-GB" sz="1000" b="0" dirty="0">
                          <a:latin typeface="Gill Sans MT" panose="020B0502020104020203" pitchFamily="34" charset="77"/>
                        </a:rPr>
                        <a:t>Excalibur was the name of the sword.</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GB" sz="1000" b="0" dirty="0">
                          <a:solidFill>
                            <a:srgbClr val="FF0000"/>
                          </a:solidFill>
                          <a:latin typeface="Gill Sans MT" panose="020B0502020104020203" pitchFamily="34" charset="77"/>
                        </a:rPr>
                        <a:t>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44617531"/>
                  </a:ext>
                </a:extLst>
              </a:tr>
              <a:tr h="342522">
                <a:tc>
                  <a:txBody>
                    <a:bodyPr/>
                    <a:lstStyle/>
                    <a:p>
                      <a:pPr algn="ctr"/>
                      <a:r>
                        <a:rPr lang="en-GB" sz="1000" b="0" dirty="0">
                          <a:latin typeface="Gill Sans MT" panose="020B0502020104020203" pitchFamily="34" charset="77"/>
                        </a:rPr>
                        <a:t>Sir Hector had encountered the Green Knight.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GB" sz="1000" b="0" dirty="0">
                          <a:solidFill>
                            <a:srgbClr val="FF0000"/>
                          </a:solidFill>
                          <a:latin typeface="Gill Sans MT" panose="020B0502020104020203" pitchFamily="34" charset="77"/>
                        </a:rPr>
                        <a:t>F</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885881787"/>
                  </a:ext>
                </a:extLst>
              </a:tr>
              <a:tr h="342522">
                <a:tc>
                  <a:txBody>
                    <a:bodyPr/>
                    <a:lstStyle/>
                    <a:p>
                      <a:pPr algn="ctr"/>
                      <a:r>
                        <a:rPr lang="en-GB" sz="1000" b="0" dirty="0">
                          <a:latin typeface="Gill Sans MT" panose="020B0502020104020203" pitchFamily="34" charset="77"/>
                        </a:rPr>
                        <a:t>The Green Knight had killed Sir Hector.</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GB" sz="1000" b="0" dirty="0">
                          <a:solidFill>
                            <a:srgbClr val="FF0000"/>
                          </a:solidFill>
                          <a:latin typeface="Gill Sans MT" panose="020B0502020104020203" pitchFamily="34" charset="77"/>
                        </a:rPr>
                        <a:t>F</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98021009"/>
                  </a:ext>
                </a:extLst>
              </a:tr>
              <a:tr h="342522">
                <a:tc>
                  <a:txBody>
                    <a:bodyPr/>
                    <a:lstStyle/>
                    <a:p>
                      <a:pPr algn="ctr"/>
                      <a:r>
                        <a:rPr lang="en-GB" sz="1000" b="0" dirty="0">
                          <a:latin typeface="Gill Sans MT" panose="020B0502020104020203" pitchFamily="34" charset="77"/>
                        </a:rPr>
                        <a:t>The Green Knight was not their enemy.</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tc>
                  <a:txBody>
                    <a:bodyPr/>
                    <a:lstStyle/>
                    <a:p>
                      <a:pPr algn="ctr"/>
                      <a:r>
                        <a:rPr lang="en-GB" sz="1000" b="0" dirty="0">
                          <a:solidFill>
                            <a:srgbClr val="FF0000"/>
                          </a:solidFill>
                          <a:latin typeface="Gill Sans MT" panose="020B0502020104020203" pitchFamily="34" charset="77"/>
                        </a:rPr>
                        <a:t>T</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31378104"/>
                  </a:ext>
                </a:extLst>
              </a:tr>
            </a:tbl>
          </a:graphicData>
        </a:graphic>
      </p:graphicFrame>
      <p:pic>
        <p:nvPicPr>
          <p:cNvPr id="23" name="Picture 22" descr="Text&#10;&#10;Description automatically generated">
            <a:extLst>
              <a:ext uri="{FF2B5EF4-FFF2-40B4-BE49-F238E27FC236}">
                <a16:creationId xmlns:a16="http://schemas.microsoft.com/office/drawing/2014/main" id="{CDE0AE30-2692-9E40-A00A-967B7A89F35F}"/>
              </a:ext>
            </a:extLst>
          </p:cNvPr>
          <p:cNvPicPr>
            <a:picLocks noChangeAspect="1"/>
          </p:cNvPicPr>
          <p:nvPr/>
        </p:nvPicPr>
        <p:blipFill rotWithShape="1">
          <a:blip r:embed="rId2"/>
          <a:srcRect l="27607" t="46713" r="27100" b="45677"/>
          <a:stretch/>
        </p:blipFill>
        <p:spPr>
          <a:xfrm>
            <a:off x="67863" y="4498986"/>
            <a:ext cx="1196687" cy="201057"/>
          </a:xfrm>
          <a:prstGeom prst="rect">
            <a:avLst/>
          </a:prstGeom>
        </p:spPr>
      </p:pic>
      <p:graphicFrame>
        <p:nvGraphicFramePr>
          <p:cNvPr id="24" name="Table 15">
            <a:extLst>
              <a:ext uri="{FF2B5EF4-FFF2-40B4-BE49-F238E27FC236}">
                <a16:creationId xmlns:a16="http://schemas.microsoft.com/office/drawing/2014/main" id="{224F00B3-C906-C743-82D6-3F663700A652}"/>
              </a:ext>
            </a:extLst>
          </p:cNvPr>
          <p:cNvGraphicFramePr>
            <a:graphicFrameLocks noGrp="1"/>
          </p:cNvGraphicFramePr>
          <p:nvPr>
            <p:extLst>
              <p:ext uri="{D42A27DB-BD31-4B8C-83A1-F6EECF244321}">
                <p14:modId xmlns:p14="http://schemas.microsoft.com/office/powerpoint/2010/main" val="2001168205"/>
              </p:ext>
            </p:extLst>
          </p:nvPr>
        </p:nvGraphicFramePr>
        <p:xfrm>
          <a:off x="3428999" y="4675454"/>
          <a:ext cx="3254052" cy="1712610"/>
        </p:xfrm>
        <a:graphic>
          <a:graphicData uri="http://schemas.openxmlformats.org/drawingml/2006/table">
            <a:tbl>
              <a:tblPr firstRow="1" bandRow="1">
                <a:tableStyleId>{5940675A-B579-460E-94D1-54222C63F5DA}</a:tableStyleId>
              </a:tblPr>
              <a:tblGrid>
                <a:gridCol w="3254052">
                  <a:extLst>
                    <a:ext uri="{9D8B030D-6E8A-4147-A177-3AD203B41FA5}">
                      <a16:colId xmlns:a16="http://schemas.microsoft.com/office/drawing/2014/main" val="4214413417"/>
                    </a:ext>
                  </a:extLst>
                </a:gridCol>
              </a:tblGrid>
              <a:tr h="411999">
                <a:tc>
                  <a:txBody>
                    <a:bodyPr/>
                    <a:lstStyle/>
                    <a:p>
                      <a:pPr algn="ctr"/>
                      <a:r>
                        <a:rPr lang="en-GB" sz="1000" b="0" i="0" kern="1200" dirty="0">
                          <a:solidFill>
                            <a:schemeClr val="tx1"/>
                          </a:solidFill>
                          <a:effectLst/>
                          <a:latin typeface="Gill Sans MT" panose="020B0502020104020203" pitchFamily="34" charset="77"/>
                          <a:ea typeface="+mn-ea"/>
                          <a:cs typeface="+mn-cs"/>
                        </a:rPr>
                        <a:t>King Arthur </a:t>
                      </a:r>
                      <a:r>
                        <a:rPr lang="en-GB" sz="1000" b="0" i="0" kern="1200" dirty="0">
                          <a:solidFill>
                            <a:srgbClr val="FF0000"/>
                          </a:solidFill>
                          <a:effectLst/>
                          <a:latin typeface="Gill Sans MT" panose="020B0502020104020203" pitchFamily="34" charset="77"/>
                          <a:ea typeface="+mn-ea"/>
                          <a:cs typeface="+mn-cs"/>
                        </a:rPr>
                        <a:t>stood</a:t>
                      </a:r>
                      <a:r>
                        <a:rPr lang="en-GB" sz="1000" b="0" i="0" kern="1200" dirty="0">
                          <a:solidFill>
                            <a:schemeClr val="tx1"/>
                          </a:solidFill>
                          <a:effectLst/>
                          <a:latin typeface="Gill Sans MT" panose="020B0502020104020203" pitchFamily="34" charset="77"/>
                          <a:ea typeface="+mn-ea"/>
                          <a:cs typeface="+mn-cs"/>
                        </a:rPr>
                        <a:t> at the huge, wooden round table.</a:t>
                      </a:r>
                      <a:endParaRPr lang="en-GB" sz="1000" b="0" dirty="0">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914495096"/>
                  </a:ext>
                </a:extLst>
              </a:tr>
              <a:tr h="411999">
                <a:tc>
                  <a:txBody>
                    <a:bodyPr/>
                    <a:lstStyle/>
                    <a:p>
                      <a:pPr algn="ctr"/>
                      <a:r>
                        <a:rPr lang="en-GB" sz="1000" b="0" i="0" kern="1200" dirty="0">
                          <a:solidFill>
                            <a:schemeClr val="tx1"/>
                          </a:solidFill>
                          <a:effectLst/>
                          <a:latin typeface="Gill Sans MT" panose="020B0502020104020203" pitchFamily="34" charset="77"/>
                          <a:ea typeface="+mn-ea"/>
                          <a:cs typeface="+mn-cs"/>
                        </a:rPr>
                        <a:t>Sir Lancelot was </a:t>
                      </a:r>
                      <a:r>
                        <a:rPr lang="en-GB" sz="1000" b="0" i="0" kern="1200" dirty="0">
                          <a:solidFill>
                            <a:srgbClr val="FF0000"/>
                          </a:solidFill>
                          <a:effectLst/>
                          <a:latin typeface="Gill Sans MT" panose="020B0502020104020203" pitchFamily="34" charset="77"/>
                          <a:ea typeface="+mn-ea"/>
                          <a:cs typeface="+mn-cs"/>
                        </a:rPr>
                        <a:t>seated</a:t>
                      </a:r>
                      <a:r>
                        <a:rPr lang="en-GB" sz="1000" b="0" i="0" kern="1200" dirty="0">
                          <a:solidFill>
                            <a:schemeClr val="tx1"/>
                          </a:solidFill>
                          <a:effectLst/>
                          <a:latin typeface="Gill Sans MT" panose="020B0502020104020203" pitchFamily="34" charset="77"/>
                          <a:ea typeface="+mn-ea"/>
                          <a:cs typeface="+mn-cs"/>
                        </a:rPr>
                        <a:t> to the king’s right.</a:t>
                      </a:r>
                      <a:endParaRPr lang="en-GB" sz="1000" b="0" dirty="0">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2744617531"/>
                  </a:ext>
                </a:extLst>
              </a:tr>
              <a:tr h="411999">
                <a:tc>
                  <a:txBody>
                    <a:bodyPr/>
                    <a:lstStyle/>
                    <a:p>
                      <a:pPr algn="ctr"/>
                      <a:r>
                        <a:rPr lang="en-GB" sz="1000" b="0" dirty="0">
                          <a:latin typeface="Gill Sans MT" panose="020B0502020104020203" pitchFamily="34" charset="77"/>
                        </a:rPr>
                        <a:t>Sir </a:t>
                      </a:r>
                      <a:r>
                        <a:rPr lang="en-GB" sz="1000" b="0" dirty="0">
                          <a:solidFill>
                            <a:srgbClr val="FF0000"/>
                          </a:solidFill>
                          <a:latin typeface="Gill Sans MT" panose="020B0502020104020203" pitchFamily="34" charset="77"/>
                        </a:rPr>
                        <a:t>Hector</a:t>
                      </a:r>
                      <a:r>
                        <a:rPr lang="en-GB" sz="1000" b="0" dirty="0">
                          <a:latin typeface="Gill Sans MT" panose="020B0502020104020203" pitchFamily="34" charset="77"/>
                        </a:rPr>
                        <a:t> was to the king’s left. </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885881787"/>
                  </a:ext>
                </a:extLst>
              </a:tr>
              <a:tr h="476613">
                <a:tc>
                  <a:txBody>
                    <a:bodyPr/>
                    <a:lstStyle/>
                    <a:p>
                      <a:pPr algn="ctr"/>
                      <a:r>
                        <a:rPr lang="en-GB" sz="1000" b="0" dirty="0">
                          <a:latin typeface="Gill Sans MT" panose="020B0502020104020203" pitchFamily="34" charset="77"/>
                        </a:rPr>
                        <a:t>The king sat down with </a:t>
                      </a:r>
                      <a:r>
                        <a:rPr lang="en-GB" sz="1000" b="0" dirty="0">
                          <a:solidFill>
                            <a:srgbClr val="FF0000"/>
                          </a:solidFill>
                          <a:latin typeface="Gill Sans MT" panose="020B0502020104020203" pitchFamily="34" charset="77"/>
                        </a:rPr>
                        <a:t>Excalibur</a:t>
                      </a:r>
                      <a:r>
                        <a:rPr lang="en-GB" sz="1000" b="0" dirty="0">
                          <a:latin typeface="Gill Sans MT" panose="020B0502020104020203" pitchFamily="34" charset="77"/>
                        </a:rPr>
                        <a:t> the sword resting in his hand.</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298021009"/>
                  </a:ext>
                </a:extLst>
              </a:tr>
            </a:tbl>
          </a:graphicData>
        </a:graphic>
      </p:graphicFrame>
      <p:pic>
        <p:nvPicPr>
          <p:cNvPr id="25" name="Picture 24" descr="Text&#10;&#10;Description automatically generated">
            <a:extLst>
              <a:ext uri="{FF2B5EF4-FFF2-40B4-BE49-F238E27FC236}">
                <a16:creationId xmlns:a16="http://schemas.microsoft.com/office/drawing/2014/main" id="{2B7BFBEF-E0BE-9B44-A593-05DDD48EF97D}"/>
              </a:ext>
            </a:extLst>
          </p:cNvPr>
          <p:cNvPicPr>
            <a:picLocks noChangeAspect="1"/>
          </p:cNvPicPr>
          <p:nvPr/>
        </p:nvPicPr>
        <p:blipFill rotWithShape="1">
          <a:blip r:embed="rId2"/>
          <a:srcRect t="32196" b="56267"/>
          <a:stretch/>
        </p:blipFill>
        <p:spPr>
          <a:xfrm>
            <a:off x="2655215" y="4449042"/>
            <a:ext cx="2642096" cy="304801"/>
          </a:xfrm>
          <a:prstGeom prst="rect">
            <a:avLst/>
          </a:prstGeom>
        </p:spPr>
      </p:pic>
      <p:pic>
        <p:nvPicPr>
          <p:cNvPr id="26" name="Picture 25" descr="Text&#10;&#10;Description automatically generated">
            <a:extLst>
              <a:ext uri="{FF2B5EF4-FFF2-40B4-BE49-F238E27FC236}">
                <a16:creationId xmlns:a16="http://schemas.microsoft.com/office/drawing/2014/main" id="{619B67BA-398C-2C48-8305-8199F89D964E}"/>
              </a:ext>
            </a:extLst>
          </p:cNvPr>
          <p:cNvPicPr>
            <a:picLocks noChangeAspect="1"/>
          </p:cNvPicPr>
          <p:nvPr/>
        </p:nvPicPr>
        <p:blipFill rotWithShape="1">
          <a:blip r:embed="rId2"/>
          <a:srcRect t="79857" b="10253"/>
          <a:stretch/>
        </p:blipFill>
        <p:spPr>
          <a:xfrm>
            <a:off x="-406363" y="6405041"/>
            <a:ext cx="2642096" cy="261292"/>
          </a:xfrm>
          <a:prstGeom prst="rect">
            <a:avLst/>
          </a:prstGeom>
        </p:spPr>
      </p:pic>
      <p:graphicFrame>
        <p:nvGraphicFramePr>
          <p:cNvPr id="28" name="Table 28">
            <a:extLst>
              <a:ext uri="{FF2B5EF4-FFF2-40B4-BE49-F238E27FC236}">
                <a16:creationId xmlns:a16="http://schemas.microsoft.com/office/drawing/2014/main" id="{4ED6BCC1-F18B-7A46-86A0-A4C6BDC54D33}"/>
              </a:ext>
            </a:extLst>
          </p:cNvPr>
          <p:cNvGraphicFramePr>
            <a:graphicFrameLocks noGrp="1"/>
          </p:cNvGraphicFramePr>
          <p:nvPr>
            <p:extLst>
              <p:ext uri="{D42A27DB-BD31-4B8C-83A1-F6EECF244321}">
                <p14:modId xmlns:p14="http://schemas.microsoft.com/office/powerpoint/2010/main" val="45051403"/>
              </p:ext>
            </p:extLst>
          </p:nvPr>
        </p:nvGraphicFramePr>
        <p:xfrm>
          <a:off x="1539456" y="6399644"/>
          <a:ext cx="5143594" cy="243840"/>
        </p:xfrm>
        <a:graphic>
          <a:graphicData uri="http://schemas.openxmlformats.org/drawingml/2006/table">
            <a:tbl>
              <a:tblPr firstRow="1" bandRow="1">
                <a:tableStyleId>{5940675A-B579-460E-94D1-54222C63F5DA}</a:tableStyleId>
              </a:tblPr>
              <a:tblGrid>
                <a:gridCol w="5143594">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As well as being chief advisor, Merlin was also a/an ? </a:t>
                      </a:r>
                      <a:r>
                        <a:rPr lang="en-GB" sz="800" dirty="0">
                          <a:latin typeface="Gill Sans MT" panose="020B0502020104020203" pitchFamily="34" charset="77"/>
                        </a:rPr>
                        <a:t>(Circle the correct answer or shade the box)</a:t>
                      </a:r>
                      <a:endParaRPr lang="en-GB" sz="1000" dirty="0">
                        <a:latin typeface="Gill Sans MT" panose="020B0502020104020203" pitchFamily="34" charset="77"/>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pSp>
        <p:nvGrpSpPr>
          <p:cNvPr id="33" name="Group 32">
            <a:extLst>
              <a:ext uri="{FF2B5EF4-FFF2-40B4-BE49-F238E27FC236}">
                <a16:creationId xmlns:a16="http://schemas.microsoft.com/office/drawing/2014/main" id="{38FA409F-3474-2743-865F-89E945E0D073}"/>
              </a:ext>
            </a:extLst>
          </p:cNvPr>
          <p:cNvGrpSpPr/>
          <p:nvPr/>
        </p:nvGrpSpPr>
        <p:grpSpPr>
          <a:xfrm>
            <a:off x="271931" y="6655063"/>
            <a:ext cx="6304361" cy="595027"/>
            <a:chOff x="271931" y="7153835"/>
            <a:chExt cx="6304361" cy="595027"/>
          </a:xfrm>
        </p:grpSpPr>
        <p:sp>
          <p:nvSpPr>
            <p:cNvPr id="29" name="Rounded Rectangle 28">
              <a:extLst>
                <a:ext uri="{FF2B5EF4-FFF2-40B4-BE49-F238E27FC236}">
                  <a16:creationId xmlns:a16="http://schemas.microsoft.com/office/drawing/2014/main" id="{A787B8D8-B78B-5E43-9357-22AD7634CEDF}"/>
                </a:ext>
              </a:extLst>
            </p:cNvPr>
            <p:cNvSpPr/>
            <p:nvPr/>
          </p:nvSpPr>
          <p:spPr>
            <a:xfrm>
              <a:off x="271931" y="7157214"/>
              <a:ext cx="1390615" cy="581891"/>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solidFill>
                    <a:schemeClr val="tx1"/>
                  </a:solidFill>
                  <a:latin typeface="Gill Sans MT" panose="020B0502020104020203" pitchFamily="34" charset="77"/>
                </a:rPr>
                <a:t>best friend</a:t>
              </a:r>
            </a:p>
          </p:txBody>
        </p:sp>
        <p:sp>
          <p:nvSpPr>
            <p:cNvPr id="30" name="Rounded Rectangle 29">
              <a:extLst>
                <a:ext uri="{FF2B5EF4-FFF2-40B4-BE49-F238E27FC236}">
                  <a16:creationId xmlns:a16="http://schemas.microsoft.com/office/drawing/2014/main" id="{212A1526-C26A-7C4E-AF1C-6F98DAF6FBBB}"/>
                </a:ext>
              </a:extLst>
            </p:cNvPr>
            <p:cNvSpPr/>
            <p:nvPr/>
          </p:nvSpPr>
          <p:spPr>
            <a:xfrm>
              <a:off x="1866285" y="7166971"/>
              <a:ext cx="1390615" cy="581891"/>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knight</a:t>
              </a:r>
            </a:p>
          </p:txBody>
        </p:sp>
        <p:sp>
          <p:nvSpPr>
            <p:cNvPr id="31" name="Rounded Rectangle 30">
              <a:extLst>
                <a:ext uri="{FF2B5EF4-FFF2-40B4-BE49-F238E27FC236}">
                  <a16:creationId xmlns:a16="http://schemas.microsoft.com/office/drawing/2014/main" id="{B6AE2FC9-6402-E545-89D1-571A1C36C638}"/>
                </a:ext>
              </a:extLst>
            </p:cNvPr>
            <p:cNvSpPr/>
            <p:nvPr/>
          </p:nvSpPr>
          <p:spPr>
            <a:xfrm>
              <a:off x="3591323" y="7153835"/>
              <a:ext cx="1390615" cy="581891"/>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solidFill>
                    <a:srgbClr val="FF0000"/>
                  </a:solidFill>
                  <a:latin typeface="Gill Sans MT" panose="020B0502020104020203" pitchFamily="34" charset="77"/>
                </a:rPr>
                <a:t>wizard</a:t>
              </a:r>
            </a:p>
          </p:txBody>
        </p:sp>
        <p:sp>
          <p:nvSpPr>
            <p:cNvPr id="32" name="Rounded Rectangle 31">
              <a:extLst>
                <a:ext uri="{FF2B5EF4-FFF2-40B4-BE49-F238E27FC236}">
                  <a16:creationId xmlns:a16="http://schemas.microsoft.com/office/drawing/2014/main" id="{6DB7BA40-2184-184C-BB98-8BC270F5DF75}"/>
                </a:ext>
              </a:extLst>
            </p:cNvPr>
            <p:cNvSpPr/>
            <p:nvPr/>
          </p:nvSpPr>
          <p:spPr>
            <a:xfrm>
              <a:off x="5185677" y="7163239"/>
              <a:ext cx="1390615" cy="581891"/>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lord</a:t>
              </a:r>
            </a:p>
          </p:txBody>
        </p:sp>
      </p:grpSp>
      <p:pic>
        <p:nvPicPr>
          <p:cNvPr id="34" name="Picture 33" descr="Text&#10;&#10;Description automatically generated">
            <a:extLst>
              <a:ext uri="{FF2B5EF4-FFF2-40B4-BE49-F238E27FC236}">
                <a16:creationId xmlns:a16="http://schemas.microsoft.com/office/drawing/2014/main" id="{97AAF68A-EA4C-AB4F-81A8-7FC41A7C4783}"/>
              </a:ext>
            </a:extLst>
          </p:cNvPr>
          <p:cNvPicPr>
            <a:picLocks noChangeAspect="1"/>
          </p:cNvPicPr>
          <p:nvPr/>
        </p:nvPicPr>
        <p:blipFill rotWithShape="1">
          <a:blip r:embed="rId2"/>
          <a:srcRect t="90771"/>
          <a:stretch/>
        </p:blipFill>
        <p:spPr>
          <a:xfrm>
            <a:off x="-309336" y="7319242"/>
            <a:ext cx="2642096" cy="243840"/>
          </a:xfrm>
          <a:prstGeom prst="rect">
            <a:avLst/>
          </a:prstGeom>
          <a:ln w="9525">
            <a:noFill/>
          </a:ln>
        </p:spPr>
      </p:pic>
      <p:grpSp>
        <p:nvGrpSpPr>
          <p:cNvPr id="46" name="Group 45">
            <a:extLst>
              <a:ext uri="{FF2B5EF4-FFF2-40B4-BE49-F238E27FC236}">
                <a16:creationId xmlns:a16="http://schemas.microsoft.com/office/drawing/2014/main" id="{C2E4AB1C-7870-A044-843E-1E0CA7581EF7}"/>
              </a:ext>
            </a:extLst>
          </p:cNvPr>
          <p:cNvGrpSpPr/>
          <p:nvPr/>
        </p:nvGrpSpPr>
        <p:grpSpPr>
          <a:xfrm>
            <a:off x="271931" y="7563082"/>
            <a:ext cx="6333118" cy="574000"/>
            <a:chOff x="271931" y="7867884"/>
            <a:chExt cx="6333118" cy="574000"/>
          </a:xfrm>
        </p:grpSpPr>
        <p:sp>
          <p:nvSpPr>
            <p:cNvPr id="35" name="Rounded Rectangle 34">
              <a:extLst>
                <a:ext uri="{FF2B5EF4-FFF2-40B4-BE49-F238E27FC236}">
                  <a16:creationId xmlns:a16="http://schemas.microsoft.com/office/drawing/2014/main" id="{69210E46-7A37-CD4A-AD5C-AA15E68F7105}"/>
                </a:ext>
              </a:extLst>
            </p:cNvPr>
            <p:cNvSpPr/>
            <p:nvPr/>
          </p:nvSpPr>
          <p:spPr>
            <a:xfrm>
              <a:off x="271931" y="7867884"/>
              <a:ext cx="978764" cy="574000"/>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Sir Hector</a:t>
              </a:r>
            </a:p>
          </p:txBody>
        </p:sp>
        <p:sp>
          <p:nvSpPr>
            <p:cNvPr id="36" name="Rounded Rectangle 35">
              <a:extLst>
                <a:ext uri="{FF2B5EF4-FFF2-40B4-BE49-F238E27FC236}">
                  <a16:creationId xmlns:a16="http://schemas.microsoft.com/office/drawing/2014/main" id="{A3AD803E-F521-F84A-9289-71D0B18E1A3F}"/>
                </a:ext>
              </a:extLst>
            </p:cNvPr>
            <p:cNvSpPr/>
            <p:nvPr/>
          </p:nvSpPr>
          <p:spPr>
            <a:xfrm>
              <a:off x="1866285" y="7867884"/>
              <a:ext cx="978764" cy="574000"/>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Sir Lancelot</a:t>
              </a:r>
            </a:p>
          </p:txBody>
        </p:sp>
        <p:sp>
          <p:nvSpPr>
            <p:cNvPr id="37" name="Rounded Rectangle 36">
              <a:extLst>
                <a:ext uri="{FF2B5EF4-FFF2-40B4-BE49-F238E27FC236}">
                  <a16:creationId xmlns:a16="http://schemas.microsoft.com/office/drawing/2014/main" id="{F368DC20-F30C-4042-9851-DA78C67FCBAA}"/>
                </a:ext>
              </a:extLst>
            </p:cNvPr>
            <p:cNvSpPr/>
            <p:nvPr/>
          </p:nvSpPr>
          <p:spPr>
            <a:xfrm>
              <a:off x="3532313" y="7867884"/>
              <a:ext cx="978764" cy="574000"/>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Green Knight</a:t>
              </a:r>
            </a:p>
          </p:txBody>
        </p:sp>
        <p:sp>
          <p:nvSpPr>
            <p:cNvPr id="38" name="Rounded Rectangle 37">
              <a:extLst>
                <a:ext uri="{FF2B5EF4-FFF2-40B4-BE49-F238E27FC236}">
                  <a16:creationId xmlns:a16="http://schemas.microsoft.com/office/drawing/2014/main" id="{ED6D50DD-194E-4248-8815-4400F7E591A8}"/>
                </a:ext>
              </a:extLst>
            </p:cNvPr>
            <p:cNvSpPr/>
            <p:nvPr/>
          </p:nvSpPr>
          <p:spPr>
            <a:xfrm>
              <a:off x="5183888" y="7867884"/>
              <a:ext cx="978764" cy="574000"/>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latin typeface="Gill Sans MT" panose="020B0502020104020203" pitchFamily="34" charset="77"/>
                </a:rPr>
                <a:t>Sir Gawain</a:t>
              </a:r>
            </a:p>
          </p:txBody>
        </p:sp>
        <p:sp>
          <p:nvSpPr>
            <p:cNvPr id="39" name="Rounded Rectangle 38">
              <a:extLst>
                <a:ext uri="{FF2B5EF4-FFF2-40B4-BE49-F238E27FC236}">
                  <a16:creationId xmlns:a16="http://schemas.microsoft.com/office/drawing/2014/main" id="{A9232237-FBF2-9F40-929B-EB030F38E719}"/>
                </a:ext>
              </a:extLst>
            </p:cNvPr>
            <p:cNvSpPr/>
            <p:nvPr/>
          </p:nvSpPr>
          <p:spPr>
            <a:xfrm>
              <a:off x="1303964" y="8073427"/>
              <a:ext cx="391713" cy="368457"/>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solidFill>
                    <a:srgbClr val="FF0000"/>
                  </a:solidFill>
                  <a:latin typeface="Gill Sans MT" panose="020B0502020104020203" pitchFamily="34" charset="77"/>
                </a:rPr>
                <a:t>2</a:t>
              </a:r>
            </a:p>
          </p:txBody>
        </p:sp>
        <p:sp>
          <p:nvSpPr>
            <p:cNvPr id="40" name="Rounded Rectangle 39">
              <a:extLst>
                <a:ext uri="{FF2B5EF4-FFF2-40B4-BE49-F238E27FC236}">
                  <a16:creationId xmlns:a16="http://schemas.microsoft.com/office/drawing/2014/main" id="{497EEED4-0996-054E-B03A-054936B1E690}"/>
                </a:ext>
              </a:extLst>
            </p:cNvPr>
            <p:cNvSpPr/>
            <p:nvPr/>
          </p:nvSpPr>
          <p:spPr>
            <a:xfrm>
              <a:off x="2892142" y="8073423"/>
              <a:ext cx="391713" cy="368457"/>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solidFill>
                    <a:srgbClr val="FF0000"/>
                  </a:solidFill>
                  <a:latin typeface="Gill Sans MT" panose="020B0502020104020203" pitchFamily="34" charset="77"/>
                </a:rPr>
                <a:t>1</a:t>
              </a:r>
            </a:p>
          </p:txBody>
        </p:sp>
        <p:sp>
          <p:nvSpPr>
            <p:cNvPr id="41" name="Rounded Rectangle 40">
              <a:extLst>
                <a:ext uri="{FF2B5EF4-FFF2-40B4-BE49-F238E27FC236}">
                  <a16:creationId xmlns:a16="http://schemas.microsoft.com/office/drawing/2014/main" id="{6B6D2BE4-2301-9C4E-9C87-CBC445DE72CA}"/>
                </a:ext>
              </a:extLst>
            </p:cNvPr>
            <p:cNvSpPr/>
            <p:nvPr/>
          </p:nvSpPr>
          <p:spPr>
            <a:xfrm>
              <a:off x="4559840" y="8073423"/>
              <a:ext cx="391713" cy="368457"/>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solidFill>
                    <a:srgbClr val="FF0000"/>
                  </a:solidFill>
                  <a:latin typeface="Gill Sans MT" panose="020B0502020104020203" pitchFamily="34" charset="77"/>
                </a:rPr>
                <a:t>4</a:t>
              </a:r>
            </a:p>
          </p:txBody>
        </p:sp>
        <p:sp>
          <p:nvSpPr>
            <p:cNvPr id="42" name="Rounded Rectangle 41">
              <a:extLst>
                <a:ext uri="{FF2B5EF4-FFF2-40B4-BE49-F238E27FC236}">
                  <a16:creationId xmlns:a16="http://schemas.microsoft.com/office/drawing/2014/main" id="{1FDCA84D-964B-6648-903F-EEF26EF27FF3}"/>
                </a:ext>
              </a:extLst>
            </p:cNvPr>
            <p:cNvSpPr/>
            <p:nvPr/>
          </p:nvSpPr>
          <p:spPr>
            <a:xfrm>
              <a:off x="6213336" y="8073424"/>
              <a:ext cx="391713" cy="368457"/>
            </a:xfrm>
            <a:prstGeom prst="roundRect">
              <a:avLst/>
            </a:prstGeom>
            <a:ln w="9525">
              <a:solidFill>
                <a:schemeClr val="accent3"/>
              </a:solidFill>
            </a:ln>
          </p:spPr>
          <p:style>
            <a:lnRef idx="2">
              <a:schemeClr val="accent3"/>
            </a:lnRef>
            <a:fillRef idx="1">
              <a:schemeClr val="lt1"/>
            </a:fillRef>
            <a:effectRef idx="0">
              <a:schemeClr val="accent3"/>
            </a:effectRef>
            <a:fontRef idx="minor">
              <a:schemeClr val="dk1"/>
            </a:fontRef>
          </p:style>
          <p:txBody>
            <a:bodyPr rtlCol="0" anchor="ctr"/>
            <a:lstStyle/>
            <a:p>
              <a:pPr algn="ctr"/>
              <a:r>
                <a:rPr lang="en-GB" sz="1000" dirty="0">
                  <a:solidFill>
                    <a:srgbClr val="FF0000"/>
                  </a:solidFill>
                  <a:latin typeface="Gill Sans MT" panose="020B0502020104020203" pitchFamily="34" charset="77"/>
                </a:rPr>
                <a:t>3</a:t>
              </a:r>
            </a:p>
          </p:txBody>
        </p:sp>
      </p:grpSp>
      <p:graphicFrame>
        <p:nvGraphicFramePr>
          <p:cNvPr id="43" name="Table 28">
            <a:extLst>
              <a:ext uri="{FF2B5EF4-FFF2-40B4-BE49-F238E27FC236}">
                <a16:creationId xmlns:a16="http://schemas.microsoft.com/office/drawing/2014/main" id="{955C9B8B-F294-594F-A12D-F66650233870}"/>
              </a:ext>
            </a:extLst>
          </p:cNvPr>
          <p:cNvGraphicFramePr>
            <a:graphicFrameLocks noGrp="1"/>
          </p:cNvGraphicFramePr>
          <p:nvPr>
            <p:extLst>
              <p:ext uri="{D42A27DB-BD31-4B8C-83A1-F6EECF244321}">
                <p14:modId xmlns:p14="http://schemas.microsoft.com/office/powerpoint/2010/main" val="1267571271"/>
              </p:ext>
            </p:extLst>
          </p:nvPr>
        </p:nvGraphicFramePr>
        <p:xfrm>
          <a:off x="1710190" y="7300094"/>
          <a:ext cx="4972860" cy="243840"/>
        </p:xfrm>
        <a:graphic>
          <a:graphicData uri="http://schemas.openxmlformats.org/drawingml/2006/table">
            <a:tbl>
              <a:tblPr firstRow="1" bandRow="1">
                <a:tableStyleId>{5940675A-B579-460E-94D1-54222C63F5DA}</a:tableStyleId>
              </a:tblPr>
              <a:tblGrid>
                <a:gridCol w="4972860">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Order the information in the order it occurs in the text? </a:t>
                      </a:r>
                      <a:r>
                        <a:rPr lang="en-GB" sz="800" dirty="0">
                          <a:latin typeface="Gill Sans MT" panose="020B0502020104020203" pitchFamily="34" charset="77"/>
                        </a:rPr>
                        <a:t>(Write 1, 2, 3 and 4 in the smaller boxes)</a:t>
                      </a:r>
                      <a:endParaRPr lang="en-GB" sz="1000" dirty="0">
                        <a:latin typeface="Gill Sans MT" panose="020B0502020104020203" pitchFamily="34" charset="77"/>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aphicFrame>
        <p:nvGraphicFramePr>
          <p:cNvPr id="45" name="Table 28">
            <a:extLst>
              <a:ext uri="{FF2B5EF4-FFF2-40B4-BE49-F238E27FC236}">
                <a16:creationId xmlns:a16="http://schemas.microsoft.com/office/drawing/2014/main" id="{0480B31E-BED5-114D-8D34-1A59EAA1F052}"/>
              </a:ext>
            </a:extLst>
          </p:cNvPr>
          <p:cNvGraphicFramePr>
            <a:graphicFrameLocks noGrp="1"/>
          </p:cNvGraphicFramePr>
          <p:nvPr/>
        </p:nvGraphicFramePr>
        <p:xfrm>
          <a:off x="772961" y="2434780"/>
          <a:ext cx="2725481" cy="243840"/>
        </p:xfrm>
        <a:graphic>
          <a:graphicData uri="http://schemas.openxmlformats.org/drawingml/2006/table">
            <a:tbl>
              <a:tblPr firstRow="1" bandRow="1">
                <a:tableStyleId>{5940675A-B579-460E-94D1-54222C63F5DA}</a:tableStyleId>
              </a:tblPr>
              <a:tblGrid>
                <a:gridCol w="2725481">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Write the correct answer in the box.</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aphicFrame>
        <p:nvGraphicFramePr>
          <p:cNvPr id="47" name="Table 28">
            <a:extLst>
              <a:ext uri="{FF2B5EF4-FFF2-40B4-BE49-F238E27FC236}">
                <a16:creationId xmlns:a16="http://schemas.microsoft.com/office/drawing/2014/main" id="{91E8F693-B628-DC41-A516-69262BD82D9B}"/>
              </a:ext>
            </a:extLst>
          </p:cNvPr>
          <p:cNvGraphicFramePr>
            <a:graphicFrameLocks noGrp="1"/>
          </p:cNvGraphicFramePr>
          <p:nvPr/>
        </p:nvGraphicFramePr>
        <p:xfrm>
          <a:off x="4183901" y="2448635"/>
          <a:ext cx="2725481" cy="243840"/>
        </p:xfrm>
        <a:graphic>
          <a:graphicData uri="http://schemas.openxmlformats.org/drawingml/2006/table">
            <a:tbl>
              <a:tblPr firstRow="1" bandRow="1">
                <a:tableStyleId>{5940675A-B579-460E-94D1-54222C63F5DA}</a:tableStyleId>
              </a:tblPr>
              <a:tblGrid>
                <a:gridCol w="2725481">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Draw lines to join the information.</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aphicFrame>
        <p:nvGraphicFramePr>
          <p:cNvPr id="48" name="Table 28">
            <a:extLst>
              <a:ext uri="{FF2B5EF4-FFF2-40B4-BE49-F238E27FC236}">
                <a16:creationId xmlns:a16="http://schemas.microsoft.com/office/drawing/2014/main" id="{2953C9B1-406D-194D-8C7E-45EF2F80EB0D}"/>
              </a:ext>
            </a:extLst>
          </p:cNvPr>
          <p:cNvGraphicFramePr>
            <a:graphicFrameLocks noGrp="1"/>
          </p:cNvGraphicFramePr>
          <p:nvPr/>
        </p:nvGraphicFramePr>
        <p:xfrm>
          <a:off x="1116451" y="4458270"/>
          <a:ext cx="2725481" cy="243840"/>
        </p:xfrm>
        <a:graphic>
          <a:graphicData uri="http://schemas.openxmlformats.org/drawingml/2006/table">
            <a:tbl>
              <a:tblPr firstRow="1" bandRow="1">
                <a:tableStyleId>{5940675A-B579-460E-94D1-54222C63F5DA}</a:tableStyleId>
              </a:tblPr>
              <a:tblGrid>
                <a:gridCol w="2725481">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Write T (True) or F (False).</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aphicFrame>
        <p:nvGraphicFramePr>
          <p:cNvPr id="49" name="Table 28">
            <a:extLst>
              <a:ext uri="{FF2B5EF4-FFF2-40B4-BE49-F238E27FC236}">
                <a16:creationId xmlns:a16="http://schemas.microsoft.com/office/drawing/2014/main" id="{E19EBE92-05DD-E047-A108-0A7C383E9245}"/>
              </a:ext>
            </a:extLst>
          </p:cNvPr>
          <p:cNvGraphicFramePr>
            <a:graphicFrameLocks noGrp="1"/>
          </p:cNvGraphicFramePr>
          <p:nvPr/>
        </p:nvGraphicFramePr>
        <p:xfrm>
          <a:off x="4441802" y="4473964"/>
          <a:ext cx="2725481" cy="243840"/>
        </p:xfrm>
        <a:graphic>
          <a:graphicData uri="http://schemas.openxmlformats.org/drawingml/2006/table">
            <a:tbl>
              <a:tblPr firstRow="1" bandRow="1">
                <a:tableStyleId>{5940675A-B579-460E-94D1-54222C63F5DA}</a:tableStyleId>
              </a:tblPr>
              <a:tblGrid>
                <a:gridCol w="2725481">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Write the missing word from the text.</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pic>
        <p:nvPicPr>
          <p:cNvPr id="50" name="Picture 49" descr="Text&#10;&#10;Description automatically generated">
            <a:extLst>
              <a:ext uri="{FF2B5EF4-FFF2-40B4-BE49-F238E27FC236}">
                <a16:creationId xmlns:a16="http://schemas.microsoft.com/office/drawing/2014/main" id="{7EB1D569-C47D-C04B-AB66-032CAF2E9BA0}"/>
              </a:ext>
            </a:extLst>
          </p:cNvPr>
          <p:cNvPicPr>
            <a:picLocks noChangeAspect="1"/>
          </p:cNvPicPr>
          <p:nvPr/>
        </p:nvPicPr>
        <p:blipFill rotWithShape="1">
          <a:blip r:embed="rId2"/>
          <a:srcRect t="68294" b="22477"/>
          <a:stretch/>
        </p:blipFill>
        <p:spPr>
          <a:xfrm>
            <a:off x="-439839" y="8220388"/>
            <a:ext cx="2642096" cy="243840"/>
          </a:xfrm>
          <a:prstGeom prst="rect">
            <a:avLst/>
          </a:prstGeom>
        </p:spPr>
      </p:pic>
      <p:graphicFrame>
        <p:nvGraphicFramePr>
          <p:cNvPr id="51" name="Table 28">
            <a:extLst>
              <a:ext uri="{FF2B5EF4-FFF2-40B4-BE49-F238E27FC236}">
                <a16:creationId xmlns:a16="http://schemas.microsoft.com/office/drawing/2014/main" id="{CA29C223-09CE-C74C-AB01-AF85D51AD168}"/>
              </a:ext>
            </a:extLst>
          </p:cNvPr>
          <p:cNvGraphicFramePr>
            <a:graphicFrameLocks noGrp="1"/>
          </p:cNvGraphicFramePr>
          <p:nvPr>
            <p:extLst>
              <p:ext uri="{D42A27DB-BD31-4B8C-83A1-F6EECF244321}">
                <p14:modId xmlns:p14="http://schemas.microsoft.com/office/powerpoint/2010/main" val="1677165760"/>
              </p:ext>
            </p:extLst>
          </p:nvPr>
        </p:nvGraphicFramePr>
        <p:xfrm>
          <a:off x="1436088" y="8239845"/>
          <a:ext cx="5246963" cy="243840"/>
        </p:xfrm>
        <a:graphic>
          <a:graphicData uri="http://schemas.openxmlformats.org/drawingml/2006/table">
            <a:tbl>
              <a:tblPr firstRow="1" bandRow="1">
                <a:tableStyleId>{5940675A-B579-460E-94D1-54222C63F5DA}</a:tableStyleId>
              </a:tblPr>
              <a:tblGrid>
                <a:gridCol w="5246963">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Circle the word that which refers to how people are treated fairly.         </a:t>
                      </a:r>
                      <a:r>
                        <a:rPr lang="en-GB" sz="800" dirty="0">
                          <a:latin typeface="Gill Sans MT" panose="020B0502020104020203" pitchFamily="34" charset="77"/>
                        </a:rPr>
                        <a:t>(Dictionary definition)</a:t>
                      </a:r>
                      <a:endParaRPr lang="en-GB" sz="1000" dirty="0">
                        <a:latin typeface="Gill Sans MT" panose="020B0502020104020203" pitchFamily="34" charset="77"/>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graphicFrame>
        <p:nvGraphicFramePr>
          <p:cNvPr id="52" name="Table 28">
            <a:extLst>
              <a:ext uri="{FF2B5EF4-FFF2-40B4-BE49-F238E27FC236}">
                <a16:creationId xmlns:a16="http://schemas.microsoft.com/office/drawing/2014/main" id="{341ACF0D-CBDC-2745-BBF0-DBA85D2AEC56}"/>
              </a:ext>
            </a:extLst>
          </p:cNvPr>
          <p:cNvGraphicFramePr>
            <a:graphicFrameLocks noGrp="1"/>
          </p:cNvGraphicFramePr>
          <p:nvPr>
            <p:extLst>
              <p:ext uri="{D42A27DB-BD31-4B8C-83A1-F6EECF244321}">
                <p14:modId xmlns:p14="http://schemas.microsoft.com/office/powerpoint/2010/main" val="2249866775"/>
              </p:ext>
            </p:extLst>
          </p:nvPr>
        </p:nvGraphicFramePr>
        <p:xfrm>
          <a:off x="1445085" y="8915171"/>
          <a:ext cx="5237966" cy="243840"/>
        </p:xfrm>
        <a:graphic>
          <a:graphicData uri="http://schemas.openxmlformats.org/drawingml/2006/table">
            <a:tbl>
              <a:tblPr firstRow="1" bandRow="1">
                <a:tableStyleId>{5940675A-B579-460E-94D1-54222C63F5DA}</a:tableStyleId>
              </a:tblPr>
              <a:tblGrid>
                <a:gridCol w="5237966">
                  <a:extLst>
                    <a:ext uri="{9D8B030D-6E8A-4147-A177-3AD203B41FA5}">
                      <a16:colId xmlns:a16="http://schemas.microsoft.com/office/drawing/2014/main" val="2238765396"/>
                    </a:ext>
                  </a:extLst>
                </a:gridCol>
              </a:tblGrid>
              <a:tr h="202152">
                <a:tc>
                  <a:txBody>
                    <a:bodyPr/>
                    <a:lstStyle/>
                    <a:p>
                      <a:pPr algn="l"/>
                      <a:r>
                        <a:rPr lang="en-GB" sz="1000" dirty="0">
                          <a:latin typeface="Gill Sans MT" panose="020B0502020104020203" pitchFamily="34" charset="77"/>
                        </a:rPr>
                        <a:t>- Write one word that suggests that Sir Gawain unexpectedly faced the Green Knight. </a:t>
                      </a: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noFill/>
                      <a:prstDash val="solid"/>
                      <a:round/>
                      <a:headEnd type="none" w="med" len="med"/>
                      <a:tailEnd type="none" w="med" len="med"/>
                    </a:lnB>
                  </a:tcPr>
                </a:tc>
                <a:extLst>
                  <a:ext uri="{0D108BD9-81ED-4DB2-BD59-A6C34878D82A}">
                    <a16:rowId xmlns:a16="http://schemas.microsoft.com/office/drawing/2014/main" val="2172609457"/>
                  </a:ext>
                </a:extLst>
              </a:tr>
            </a:tbl>
          </a:graphicData>
        </a:graphic>
      </p:graphicFrame>
      <p:sp>
        <p:nvSpPr>
          <p:cNvPr id="53" name="TextBox 52">
            <a:extLst>
              <a:ext uri="{FF2B5EF4-FFF2-40B4-BE49-F238E27FC236}">
                <a16:creationId xmlns:a16="http://schemas.microsoft.com/office/drawing/2014/main" id="{F1D2D0BB-690E-6148-8EEC-4F347E5BA4B0}"/>
              </a:ext>
            </a:extLst>
          </p:cNvPr>
          <p:cNvSpPr txBox="1"/>
          <p:nvPr/>
        </p:nvSpPr>
        <p:spPr>
          <a:xfrm>
            <a:off x="2664388" y="9662756"/>
            <a:ext cx="1494320" cy="246221"/>
          </a:xfrm>
          <a:prstGeom prst="rect">
            <a:avLst/>
          </a:prstGeom>
          <a:noFill/>
        </p:spPr>
        <p:txBody>
          <a:bodyPr wrap="none" rtlCol="0">
            <a:spAutoFit/>
          </a:bodyPr>
          <a:lstStyle/>
          <a:p>
            <a:r>
              <a:rPr lang="en-GB" sz="1000" dirty="0">
                <a:solidFill>
                  <a:schemeClr val="bg1">
                    <a:lumMod val="75000"/>
                  </a:schemeClr>
                </a:solidFill>
                <a:latin typeface="Gill Sans MT" panose="020B0502020104020203" pitchFamily="34" charset="77"/>
              </a:rPr>
              <a:t>© Vocabulary Ninja 2021</a:t>
            </a:r>
          </a:p>
        </p:txBody>
      </p:sp>
      <p:graphicFrame>
        <p:nvGraphicFramePr>
          <p:cNvPr id="55" name="Table 55">
            <a:extLst>
              <a:ext uri="{FF2B5EF4-FFF2-40B4-BE49-F238E27FC236}">
                <a16:creationId xmlns:a16="http://schemas.microsoft.com/office/drawing/2014/main" id="{5F918816-A27E-CC43-B562-08D0125633CC}"/>
              </a:ext>
            </a:extLst>
          </p:cNvPr>
          <p:cNvGraphicFramePr>
            <a:graphicFrameLocks noGrp="1"/>
          </p:cNvGraphicFramePr>
          <p:nvPr>
            <p:extLst>
              <p:ext uri="{D42A27DB-BD31-4B8C-83A1-F6EECF244321}">
                <p14:modId xmlns:p14="http://schemas.microsoft.com/office/powerpoint/2010/main" val="1676285929"/>
              </p:ext>
            </p:extLst>
          </p:nvPr>
        </p:nvGraphicFramePr>
        <p:xfrm>
          <a:off x="174949" y="8499233"/>
          <a:ext cx="6508102" cy="370840"/>
        </p:xfrm>
        <a:graphic>
          <a:graphicData uri="http://schemas.openxmlformats.org/drawingml/2006/table">
            <a:tbl>
              <a:tblPr firstRow="1" bandRow="1">
                <a:effectLst/>
                <a:tableStyleId>{5940675A-B579-460E-94D1-54222C63F5DA}</a:tableStyleId>
              </a:tblPr>
              <a:tblGrid>
                <a:gridCol w="6508102">
                  <a:extLst>
                    <a:ext uri="{9D8B030D-6E8A-4147-A177-3AD203B41FA5}">
                      <a16:colId xmlns:a16="http://schemas.microsoft.com/office/drawing/2014/main" val="2280604406"/>
                    </a:ext>
                  </a:extLst>
                </a:gridCol>
              </a:tblGrid>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000" b="0" i="0" kern="1200" dirty="0">
                          <a:solidFill>
                            <a:schemeClr val="tx1"/>
                          </a:solidFill>
                          <a:effectLst/>
                          <a:latin typeface="Gill Sans MT" panose="020B0502020104020203" pitchFamily="34" charset="77"/>
                          <a:ea typeface="+mn-ea"/>
                          <a:cs typeface="+mn-cs"/>
                        </a:rPr>
                        <a:t>But rather our friend. He has taught me the importance of honesty and </a:t>
                      </a:r>
                      <a:r>
                        <a:rPr lang="en-GB" sz="1000" b="0" i="0" kern="1200" dirty="0">
                          <a:solidFill>
                            <a:srgbClr val="FF0000"/>
                          </a:solidFill>
                          <a:effectLst/>
                          <a:latin typeface="Gill Sans MT" panose="020B0502020104020203" pitchFamily="34" charset="77"/>
                          <a:ea typeface="+mn-ea"/>
                          <a:cs typeface="+mn-cs"/>
                        </a:rPr>
                        <a:t>justice</a:t>
                      </a:r>
                      <a:r>
                        <a:rPr lang="en-GB" sz="1000" b="0" i="0" kern="1200" dirty="0">
                          <a:solidFill>
                            <a:schemeClr val="tx1"/>
                          </a:solidFill>
                          <a:effectLst/>
                          <a:latin typeface="Gill Sans MT" panose="020B0502020104020203" pitchFamily="34" charset="77"/>
                          <a:ea typeface="+mn-ea"/>
                          <a:cs typeface="+mn-cs"/>
                        </a:rPr>
                        <a:t>. </a:t>
                      </a:r>
                      <a:endParaRPr lang="en-GB" sz="1000" dirty="0">
                        <a:latin typeface="Gill Sans MT" panose="020B0502020104020203" pitchFamily="34" charset="77"/>
                      </a:endParaRP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32831021"/>
                  </a:ext>
                </a:extLst>
              </a:tr>
            </a:tbl>
          </a:graphicData>
        </a:graphic>
      </p:graphicFrame>
      <p:pic>
        <p:nvPicPr>
          <p:cNvPr id="3" name="Picture 2" descr="Text&#10;&#10;Description automatically generated with medium confidence">
            <a:extLst>
              <a:ext uri="{FF2B5EF4-FFF2-40B4-BE49-F238E27FC236}">
                <a16:creationId xmlns:a16="http://schemas.microsoft.com/office/drawing/2014/main" id="{3A8AB46F-0C91-5645-909A-2732C7868DB6}"/>
              </a:ext>
            </a:extLst>
          </p:cNvPr>
          <p:cNvPicPr>
            <a:picLocks noChangeAspect="1"/>
          </p:cNvPicPr>
          <p:nvPr/>
        </p:nvPicPr>
        <p:blipFill rotWithShape="1">
          <a:blip r:embed="rId3"/>
          <a:srcRect l="9697" t="21712" r="12042" b="70386"/>
          <a:stretch/>
        </p:blipFill>
        <p:spPr>
          <a:xfrm>
            <a:off x="811959" y="260903"/>
            <a:ext cx="5116047" cy="290539"/>
          </a:xfrm>
          <a:prstGeom prst="rect">
            <a:avLst/>
          </a:prstGeom>
        </p:spPr>
      </p:pic>
      <p:cxnSp>
        <p:nvCxnSpPr>
          <p:cNvPr id="6" name="Straight Arrow Connector 5">
            <a:extLst>
              <a:ext uri="{FF2B5EF4-FFF2-40B4-BE49-F238E27FC236}">
                <a16:creationId xmlns:a16="http://schemas.microsoft.com/office/drawing/2014/main" id="{1796858F-6EA9-2C41-AF8F-BAEF7866D0FF}"/>
              </a:ext>
            </a:extLst>
          </p:cNvPr>
          <p:cNvCxnSpPr>
            <a:cxnSpLocks/>
          </p:cNvCxnSpPr>
          <p:nvPr/>
        </p:nvCxnSpPr>
        <p:spPr>
          <a:xfrm>
            <a:off x="4511077" y="3007221"/>
            <a:ext cx="1035564" cy="54230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15CDE29E-4372-6346-BF7C-593D25A77E58}"/>
              </a:ext>
            </a:extLst>
          </p:cNvPr>
          <p:cNvCxnSpPr>
            <a:cxnSpLocks/>
          </p:cNvCxnSpPr>
          <p:nvPr/>
        </p:nvCxnSpPr>
        <p:spPr>
          <a:xfrm flipV="1">
            <a:off x="4520564" y="2984372"/>
            <a:ext cx="1035564" cy="5755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DAC97080-FF40-1B41-BA34-657C2C342488}"/>
              </a:ext>
            </a:extLst>
          </p:cNvPr>
          <p:cNvCxnSpPr>
            <a:cxnSpLocks/>
          </p:cNvCxnSpPr>
          <p:nvPr/>
        </p:nvCxnSpPr>
        <p:spPr>
          <a:xfrm>
            <a:off x="4530051" y="4112562"/>
            <a:ext cx="1016590" cy="77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9" name="Table 58">
            <a:extLst>
              <a:ext uri="{FF2B5EF4-FFF2-40B4-BE49-F238E27FC236}">
                <a16:creationId xmlns:a16="http://schemas.microsoft.com/office/drawing/2014/main" id="{4AABB118-3AF6-754B-9E33-02674CE91A1E}"/>
              </a:ext>
            </a:extLst>
          </p:cNvPr>
          <p:cNvGraphicFramePr>
            <a:graphicFrameLocks noGrp="1"/>
          </p:cNvGraphicFramePr>
          <p:nvPr>
            <p:extLst>
              <p:ext uri="{D42A27DB-BD31-4B8C-83A1-F6EECF244321}">
                <p14:modId xmlns:p14="http://schemas.microsoft.com/office/powerpoint/2010/main" val="2642245548"/>
              </p:ext>
            </p:extLst>
          </p:nvPr>
        </p:nvGraphicFramePr>
        <p:xfrm>
          <a:off x="174949" y="9214772"/>
          <a:ext cx="4602534" cy="396240"/>
        </p:xfrm>
        <a:graphic>
          <a:graphicData uri="http://schemas.openxmlformats.org/drawingml/2006/table">
            <a:tbl>
              <a:tblPr firstRow="1" bandRow="1">
                <a:tableStyleId>{5940675A-B579-460E-94D1-54222C63F5DA}</a:tableStyleId>
              </a:tblPr>
              <a:tblGrid>
                <a:gridCol w="4602534">
                  <a:extLst>
                    <a:ext uri="{9D8B030D-6E8A-4147-A177-3AD203B41FA5}">
                      <a16:colId xmlns:a16="http://schemas.microsoft.com/office/drawing/2014/main" val="2280604406"/>
                    </a:ext>
                  </a:extLst>
                </a:gridCol>
              </a:tblGrid>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000" dirty="0">
                          <a:latin typeface="Gill Sans MT" panose="020B0502020104020203" pitchFamily="34" charset="77"/>
                        </a:rPr>
                        <a:t>Among the others was Sir Gawain, the king’s cousin who had recently had an encounter with the Green Knight. </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32831021"/>
                  </a:ext>
                </a:extLst>
              </a:tr>
            </a:tbl>
          </a:graphicData>
        </a:graphic>
      </p:graphicFrame>
      <p:graphicFrame>
        <p:nvGraphicFramePr>
          <p:cNvPr id="60" name="Table 59">
            <a:extLst>
              <a:ext uri="{FF2B5EF4-FFF2-40B4-BE49-F238E27FC236}">
                <a16:creationId xmlns:a16="http://schemas.microsoft.com/office/drawing/2014/main" id="{961498B0-B642-8E4B-9F7A-873AA8EC7012}"/>
              </a:ext>
            </a:extLst>
          </p:cNvPr>
          <p:cNvGraphicFramePr>
            <a:graphicFrameLocks noGrp="1"/>
          </p:cNvGraphicFramePr>
          <p:nvPr>
            <p:extLst>
              <p:ext uri="{D42A27DB-BD31-4B8C-83A1-F6EECF244321}">
                <p14:modId xmlns:p14="http://schemas.microsoft.com/office/powerpoint/2010/main" val="820192477"/>
              </p:ext>
            </p:extLst>
          </p:nvPr>
        </p:nvGraphicFramePr>
        <p:xfrm>
          <a:off x="4951553" y="9214772"/>
          <a:ext cx="1737757" cy="396240"/>
        </p:xfrm>
        <a:graphic>
          <a:graphicData uri="http://schemas.openxmlformats.org/drawingml/2006/table">
            <a:tbl>
              <a:tblPr firstRow="1" bandRow="1">
                <a:tableStyleId>{5940675A-B579-460E-94D1-54222C63F5DA}</a:tableStyleId>
              </a:tblPr>
              <a:tblGrid>
                <a:gridCol w="1737757">
                  <a:extLst>
                    <a:ext uri="{9D8B030D-6E8A-4147-A177-3AD203B41FA5}">
                      <a16:colId xmlns:a16="http://schemas.microsoft.com/office/drawing/2014/main" val="2280604406"/>
                    </a:ext>
                  </a:extLst>
                </a:gridCol>
              </a:tblGrid>
              <a:tr h="3962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000" dirty="0">
                          <a:solidFill>
                            <a:srgbClr val="FF0000"/>
                          </a:solidFill>
                          <a:latin typeface="Gill Sans MT" panose="020B0502020104020203" pitchFamily="34" charset="77"/>
                        </a:rPr>
                        <a:t>encounter</a:t>
                      </a:r>
                    </a:p>
                  </a:txBody>
                  <a:tcPr anchor="ctr">
                    <a:lnL w="9525" cap="flat" cmpd="sng" algn="ctr">
                      <a:solidFill>
                        <a:schemeClr val="bg1">
                          <a:lumMod val="75000"/>
                        </a:schemeClr>
                      </a:solidFill>
                      <a:prstDash val="solid"/>
                      <a:round/>
                      <a:headEnd type="none" w="med" len="med"/>
                      <a:tailEnd type="none" w="med" len="med"/>
                    </a:lnL>
                    <a:lnR w="9525" cap="flat" cmpd="sng" algn="ctr">
                      <a:solidFill>
                        <a:schemeClr val="bg1">
                          <a:lumMod val="75000"/>
                        </a:schemeClr>
                      </a:solidFill>
                      <a:prstDash val="solid"/>
                      <a:round/>
                      <a:headEnd type="none" w="med" len="med"/>
                      <a:tailEnd type="none" w="med" len="med"/>
                    </a:lnR>
                    <a:lnT w="9525" cap="flat" cmpd="sng" algn="ctr">
                      <a:solidFill>
                        <a:schemeClr val="bg1">
                          <a:lumMod val="75000"/>
                        </a:schemeClr>
                      </a:solidFill>
                      <a:prstDash val="solid"/>
                      <a:round/>
                      <a:headEnd type="none" w="med" len="med"/>
                      <a:tailEnd type="none" w="med" len="med"/>
                    </a:lnT>
                    <a:lnB w="9525"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4132831021"/>
                  </a:ext>
                </a:extLst>
              </a:tr>
            </a:tbl>
          </a:graphicData>
        </a:graphic>
      </p:graphicFrame>
      <p:graphicFrame>
        <p:nvGraphicFramePr>
          <p:cNvPr id="56" name="Table 5">
            <a:extLst>
              <a:ext uri="{FF2B5EF4-FFF2-40B4-BE49-F238E27FC236}">
                <a16:creationId xmlns:a16="http://schemas.microsoft.com/office/drawing/2014/main" id="{675A75BF-F69F-2B43-B9A0-EDC54CAB7B6B}"/>
              </a:ext>
            </a:extLst>
          </p:cNvPr>
          <p:cNvGraphicFramePr>
            <a:graphicFrameLocks noGrp="1"/>
          </p:cNvGraphicFramePr>
          <p:nvPr>
            <p:extLst>
              <p:ext uri="{D42A27DB-BD31-4B8C-83A1-F6EECF244321}">
                <p14:modId xmlns:p14="http://schemas.microsoft.com/office/powerpoint/2010/main" val="2848943557"/>
              </p:ext>
            </p:extLst>
          </p:nvPr>
        </p:nvGraphicFramePr>
        <p:xfrm>
          <a:off x="182879" y="727478"/>
          <a:ext cx="6500171" cy="1615440"/>
        </p:xfrm>
        <a:graphic>
          <a:graphicData uri="http://schemas.openxmlformats.org/drawingml/2006/table">
            <a:tbl>
              <a:tblPr firstRow="1" bandRow="1">
                <a:tableStyleId>{5940675A-B579-460E-94D1-54222C63F5DA}</a:tableStyleId>
              </a:tblPr>
              <a:tblGrid>
                <a:gridCol w="5172891">
                  <a:extLst>
                    <a:ext uri="{9D8B030D-6E8A-4147-A177-3AD203B41FA5}">
                      <a16:colId xmlns:a16="http://schemas.microsoft.com/office/drawing/2014/main" val="3574742536"/>
                    </a:ext>
                  </a:extLst>
                </a:gridCol>
                <a:gridCol w="1327280">
                  <a:extLst>
                    <a:ext uri="{9D8B030D-6E8A-4147-A177-3AD203B41FA5}">
                      <a16:colId xmlns:a16="http://schemas.microsoft.com/office/drawing/2014/main" val="2461691256"/>
                    </a:ext>
                  </a:extLst>
                </a:gridCol>
              </a:tblGrid>
              <a:tr h="990990">
                <a:tc>
                  <a:txBody>
                    <a:bodyPr/>
                    <a:lstStyle/>
                    <a:p>
                      <a:pPr algn="just"/>
                      <a:r>
                        <a:rPr lang="en-GB" sz="1000" b="0" i="0" kern="1200" dirty="0">
                          <a:solidFill>
                            <a:schemeClr val="tx1"/>
                          </a:solidFill>
                          <a:effectLst/>
                          <a:latin typeface="Gill Sans MT" panose="020B0502020104020203" pitchFamily="34" charset="77"/>
                          <a:ea typeface="+mn-ea"/>
                          <a:cs typeface="+mn-cs"/>
                        </a:rPr>
                        <a:t>King Arthur stood at the huge, wooden round table. He scanned the eyes of each of the knights gathered there. Sir Lancelot was seated to the king’s right. He was his most trusted friend and most noble of the knights. Sir Hector was to the king’s left. Among the others was Sir Gawain, the king’s cousin who had recently had an encounter with the Green Knight. Behind the king was Merlin, the court’s wizard and the king’s chief advisor.</a:t>
                      </a:r>
                    </a:p>
                    <a:p>
                      <a:pPr algn="just"/>
                      <a:r>
                        <a:rPr lang="en-GB" sz="1000" b="0" i="0" kern="1200" dirty="0">
                          <a:solidFill>
                            <a:schemeClr val="tx1"/>
                          </a:solidFill>
                          <a:effectLst/>
                          <a:latin typeface="Gill Sans MT" panose="020B0502020104020203" pitchFamily="34" charset="77"/>
                          <a:ea typeface="+mn-ea"/>
                          <a:cs typeface="+mn-cs"/>
                        </a:rPr>
                        <a:t>“My Knights of the Round Table,” King Arthur said, “Today we gather to hear Sir Gawain’s story of his battle with the Green Knight.”</a:t>
                      </a:r>
                    </a:p>
                    <a:p>
                      <a:pPr algn="just"/>
                      <a:r>
                        <a:rPr lang="en-GB" sz="1000" b="0" i="0" kern="1200" dirty="0">
                          <a:solidFill>
                            <a:schemeClr val="tx1"/>
                          </a:solidFill>
                          <a:effectLst/>
                          <a:latin typeface="Gill Sans MT" panose="020B0502020104020203" pitchFamily="34" charset="77"/>
                          <a:ea typeface="+mn-ea"/>
                          <a:cs typeface="+mn-cs"/>
                        </a:rPr>
                        <a:t>The king sat down with Excalibur the sword resting in his hand.</a:t>
                      </a:r>
                    </a:p>
                    <a:p>
                      <a:pPr algn="just"/>
                      <a:r>
                        <a:rPr lang="en-GB" sz="1000" b="0" i="0" kern="1200" dirty="0">
                          <a:solidFill>
                            <a:schemeClr val="tx1"/>
                          </a:solidFill>
                          <a:effectLst/>
                          <a:latin typeface="Gill Sans MT" panose="020B0502020104020203" pitchFamily="34" charset="77"/>
                          <a:ea typeface="+mn-ea"/>
                          <a:cs typeface="+mn-cs"/>
                        </a:rPr>
                        <a:t>“The Green Knight is not our enemy,” Sir Gawain said as he stood, “But rather our friend. He has taught me the importance of honesty and justice. A lesson all knights need to learn.” </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GB" sz="1000" dirty="0"/>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37886901"/>
                  </a:ext>
                </a:extLst>
              </a:tr>
            </a:tbl>
          </a:graphicData>
        </a:graphic>
      </p:graphicFrame>
      <p:pic>
        <p:nvPicPr>
          <p:cNvPr id="58" name="Picture 57" descr="Icon&#10;&#10;Description automatically generated with medium confidence">
            <a:extLst>
              <a:ext uri="{FF2B5EF4-FFF2-40B4-BE49-F238E27FC236}">
                <a16:creationId xmlns:a16="http://schemas.microsoft.com/office/drawing/2014/main" id="{EBD2B107-A2D9-9040-A13D-791BB9CE507B}"/>
              </a:ext>
            </a:extLst>
          </p:cNvPr>
          <p:cNvPicPr>
            <a:picLocks noChangeAspect="1"/>
          </p:cNvPicPr>
          <p:nvPr/>
        </p:nvPicPr>
        <p:blipFill>
          <a:blip r:embed="rId4"/>
          <a:stretch>
            <a:fillRect/>
          </a:stretch>
        </p:blipFill>
        <p:spPr>
          <a:xfrm>
            <a:off x="5319723" y="798993"/>
            <a:ext cx="1424954" cy="1424954"/>
          </a:xfrm>
          <a:prstGeom prst="rect">
            <a:avLst/>
          </a:prstGeom>
        </p:spPr>
      </p:pic>
      <p:pic>
        <p:nvPicPr>
          <p:cNvPr id="61" name="Picture 60" descr="Logo&#10;&#10;Description automatically generated">
            <a:extLst>
              <a:ext uri="{FF2B5EF4-FFF2-40B4-BE49-F238E27FC236}">
                <a16:creationId xmlns:a16="http://schemas.microsoft.com/office/drawing/2014/main" id="{2605D0A1-38EC-4941-B31A-2BD8035F8023}"/>
              </a:ext>
            </a:extLst>
          </p:cNvPr>
          <p:cNvPicPr>
            <a:picLocks noChangeAspect="1"/>
          </p:cNvPicPr>
          <p:nvPr/>
        </p:nvPicPr>
        <p:blipFill rotWithShape="1">
          <a:blip r:embed="rId5"/>
          <a:srcRect b="14508"/>
          <a:stretch/>
        </p:blipFill>
        <p:spPr>
          <a:xfrm>
            <a:off x="182828" y="134150"/>
            <a:ext cx="590133" cy="553612"/>
          </a:xfrm>
          <a:prstGeom prst="rect">
            <a:avLst/>
          </a:prstGeom>
        </p:spPr>
      </p:pic>
      <p:pic>
        <p:nvPicPr>
          <p:cNvPr id="62" name="Picture 61" descr="Logo&#10;&#10;Description automatically generated">
            <a:extLst>
              <a:ext uri="{FF2B5EF4-FFF2-40B4-BE49-F238E27FC236}">
                <a16:creationId xmlns:a16="http://schemas.microsoft.com/office/drawing/2014/main" id="{B81CCADA-A13E-DE47-B758-E6B9400DCB64}"/>
              </a:ext>
            </a:extLst>
          </p:cNvPr>
          <p:cNvPicPr>
            <a:picLocks noChangeAspect="1"/>
          </p:cNvPicPr>
          <p:nvPr/>
        </p:nvPicPr>
        <p:blipFill rotWithShape="1">
          <a:blip r:embed="rId5"/>
          <a:srcRect b="14508"/>
          <a:stretch/>
        </p:blipFill>
        <p:spPr>
          <a:xfrm>
            <a:off x="6092891" y="137542"/>
            <a:ext cx="590133" cy="553612"/>
          </a:xfrm>
          <a:prstGeom prst="rect">
            <a:avLst/>
          </a:prstGeom>
        </p:spPr>
      </p:pic>
    </p:spTree>
    <p:extLst>
      <p:ext uri="{BB962C8B-B14F-4D97-AF65-F5344CB8AC3E}">
        <p14:creationId xmlns:p14="http://schemas.microsoft.com/office/powerpoint/2010/main" val="48253481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404</TotalTime>
  <Words>973</Words>
  <Application>Microsoft Macintosh PowerPoint</Application>
  <PresentationFormat>A4 Paper (210x297 mm)</PresentationFormat>
  <Paragraphs>103</Paragraphs>
  <Slides>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Gill Sans MT</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Jennings</dc:creator>
  <cp:lastModifiedBy>Andrew Jennings</cp:lastModifiedBy>
  <cp:revision>25</cp:revision>
  <dcterms:created xsi:type="dcterms:W3CDTF">2021-02-10T14:44:05Z</dcterms:created>
  <dcterms:modified xsi:type="dcterms:W3CDTF">2022-06-29T13:27:40Z</dcterms:modified>
</cp:coreProperties>
</file>